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1" r:id="rId5"/>
    <p:sldId id="256" r:id="rId6"/>
    <p:sldId id="258" r:id="rId7"/>
    <p:sldId id="260" r:id="rId8"/>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1" d="100"/>
          <a:sy n="31" d="100"/>
        </p:scale>
        <p:origin x="207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42021A3-34EB-4857-9747-93A5AB900A59}"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998051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2021A3-34EB-4857-9747-93A5AB900A59}"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3481660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2021A3-34EB-4857-9747-93A5AB900A59}"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616544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42021A3-34EB-4857-9747-93A5AB900A59}"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872568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42021A3-34EB-4857-9747-93A5AB900A59}"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3401507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42021A3-34EB-4857-9747-93A5AB900A59}"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1588394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42021A3-34EB-4857-9747-93A5AB900A59}" type="datetimeFigureOut">
              <a:rPr lang="en-US" smtClean="0"/>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800811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42021A3-34EB-4857-9747-93A5AB900A59}" type="datetimeFigureOut">
              <a:rPr lang="en-US" smtClean="0"/>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1237231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2021A3-34EB-4857-9747-93A5AB900A59}" type="datetimeFigureOut">
              <a:rPr lang="en-US" smtClean="0"/>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252608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42021A3-34EB-4857-9747-93A5AB900A59}"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2021086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42021A3-34EB-4857-9747-93A5AB900A59}"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39220-E181-4700-89EA-BA62FB13B31B}" type="slidenum">
              <a:rPr lang="en-US" smtClean="0"/>
              <a:t>‹#›</a:t>
            </a:fld>
            <a:endParaRPr lang="en-US"/>
          </a:p>
        </p:txBody>
      </p:sp>
    </p:spTree>
    <p:extLst>
      <p:ext uri="{BB962C8B-B14F-4D97-AF65-F5344CB8AC3E}">
        <p14:creationId xmlns:p14="http://schemas.microsoft.com/office/powerpoint/2010/main" val="37499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E42021A3-34EB-4857-9747-93A5AB900A59}" type="datetimeFigureOut">
              <a:rPr lang="en-US" smtClean="0"/>
              <a:t>4/6/2020</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EE639220-E181-4700-89EA-BA62FB13B31B}" type="slidenum">
              <a:rPr lang="en-US" smtClean="0"/>
              <a:t>‹#›</a:t>
            </a:fld>
            <a:endParaRPr lang="en-US"/>
          </a:p>
        </p:txBody>
      </p:sp>
    </p:spTree>
    <p:extLst>
      <p:ext uri="{BB962C8B-B14F-4D97-AF65-F5344CB8AC3E}">
        <p14:creationId xmlns:p14="http://schemas.microsoft.com/office/powerpoint/2010/main" val="28682244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Uim4GwSfzxY" TargetMode="External"/><Relationship Id="rId2" Type="http://schemas.openxmlformats.org/officeDocument/2006/relationships/hyperlink" Target="https://www.youtube.com/watch?v=bql6sIU2A7k" TargetMode="External"/><Relationship Id="rId1" Type="http://schemas.openxmlformats.org/officeDocument/2006/relationships/slideLayout" Target="../slideLayouts/slideLayout7.xml"/><Relationship Id="rId4" Type="http://schemas.openxmlformats.org/officeDocument/2006/relationships/hyperlink" Target="https://www.youtube.com/watch?v=0OLiAtvhmpo"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8893" y="861645"/>
            <a:ext cx="5609492" cy="11110734"/>
          </a:xfrm>
          <a:prstGeom prst="rect">
            <a:avLst/>
          </a:prstGeom>
          <a:noFill/>
        </p:spPr>
        <p:txBody>
          <a:bodyPr wrap="square" rtlCol="0">
            <a:spAutoFit/>
          </a:bodyPr>
          <a:lstStyle/>
          <a:p>
            <a:r>
              <a:rPr lang="en-US" sz="3600" dirty="0" smtClean="0"/>
              <a:t>Hi Grade 6-8!</a:t>
            </a:r>
          </a:p>
          <a:p>
            <a:r>
              <a:rPr lang="en-US" sz="3600" dirty="0" smtClean="0"/>
              <a:t> I miss you like crazy! </a:t>
            </a:r>
            <a:r>
              <a:rPr lang="en-US" sz="3600" dirty="0" smtClean="0">
                <a:sym typeface="Wingdings" panose="05000000000000000000" pitchFamily="2" charset="2"/>
              </a:rPr>
              <a:t> </a:t>
            </a:r>
            <a:endParaRPr lang="en-US" sz="3600" dirty="0" smtClean="0"/>
          </a:p>
          <a:p>
            <a:endParaRPr lang="en-US" sz="2800" dirty="0" smtClean="0"/>
          </a:p>
          <a:p>
            <a:r>
              <a:rPr lang="en-US" sz="2800" dirty="0" smtClean="0"/>
              <a:t>I have prepared 3 different types of work outs for you …actually more like 5, but who is counting?</a:t>
            </a:r>
          </a:p>
          <a:p>
            <a:endParaRPr lang="en-US" sz="2800" dirty="0"/>
          </a:p>
          <a:p>
            <a:r>
              <a:rPr lang="en-US" sz="2800" dirty="0" smtClean="0"/>
              <a:t> I challenge you to do 3 workouts a week minimum. If you do 4-5 you better email me and tell me! I want to celebrate it and maybe we can start connecting more on flip grid. I will talk to your teachers and see if we can set up a PE section and you can share a cool pic or video of you moving. I hope you are well but remember that includes getting a bit physical! I will be in touch but for now start these activities even with your siblings or friends via </a:t>
            </a:r>
            <a:r>
              <a:rPr lang="en-US" sz="2800" dirty="0" err="1" smtClean="0"/>
              <a:t>facetime</a:t>
            </a:r>
            <a:r>
              <a:rPr lang="en-US" sz="2800" dirty="0" smtClean="0"/>
              <a:t>. It will be good to connect and do it with someone in another house. I know you have cards , dice, and most of you’re the internet. </a:t>
            </a:r>
          </a:p>
          <a:p>
            <a:r>
              <a:rPr lang="en-US" sz="2800" b="1" dirty="0" smtClean="0">
                <a:solidFill>
                  <a:srgbClr val="C00000"/>
                </a:solidFill>
              </a:rPr>
              <a:t>Enjoy Defenders!    - Mrs. Patterson</a:t>
            </a:r>
            <a:endParaRPr lang="en-US" sz="2800" b="1" dirty="0">
              <a:solidFill>
                <a:srgbClr val="C00000"/>
              </a:solidFill>
            </a:endParaRPr>
          </a:p>
        </p:txBody>
      </p:sp>
    </p:spTree>
    <p:extLst>
      <p:ext uri="{BB962C8B-B14F-4D97-AF65-F5344CB8AC3E}">
        <p14:creationId xmlns:p14="http://schemas.microsoft.com/office/powerpoint/2010/main" val="3152815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33362" y="0"/>
            <a:ext cx="2716388" cy="3390166"/>
          </a:xfrm>
          <a:prstGeom prst="rect">
            <a:avLst/>
          </a:prstGeom>
        </p:spPr>
      </p:pic>
      <p:sp>
        <p:nvSpPr>
          <p:cNvPr id="4" name="TextBox 3"/>
          <p:cNvSpPr txBox="1"/>
          <p:nvPr/>
        </p:nvSpPr>
        <p:spPr>
          <a:xfrm>
            <a:off x="2057400" y="140676"/>
            <a:ext cx="4838184" cy="1015663"/>
          </a:xfrm>
          <a:prstGeom prst="rect">
            <a:avLst/>
          </a:prstGeom>
          <a:noFill/>
        </p:spPr>
        <p:txBody>
          <a:bodyPr wrap="square" rtlCol="0">
            <a:spAutoFit/>
          </a:bodyPr>
          <a:lstStyle/>
          <a:p>
            <a:r>
              <a:rPr lang="en-US" sz="6000" dirty="0" smtClean="0">
                <a:latin typeface="Camping Holiday DEMO" pitchFamily="50" charset="0"/>
              </a:rPr>
              <a:t>Fitness Dice Game </a:t>
            </a:r>
            <a:endParaRPr lang="en-US" sz="6000" dirty="0">
              <a:latin typeface="Camping Holiday DEMO" pitchFamily="50" charset="0"/>
            </a:endParaRPr>
          </a:p>
        </p:txBody>
      </p:sp>
      <p:sp>
        <p:nvSpPr>
          <p:cNvPr id="6" name="TextBox 5"/>
          <p:cNvSpPr txBox="1"/>
          <p:nvPr/>
        </p:nvSpPr>
        <p:spPr>
          <a:xfrm>
            <a:off x="1019908" y="3956538"/>
            <a:ext cx="4853354" cy="369332"/>
          </a:xfrm>
          <a:prstGeom prst="rect">
            <a:avLst/>
          </a:prstGeom>
          <a:noFill/>
        </p:spPr>
        <p:txBody>
          <a:bodyPr wrap="square" rtlCol="0">
            <a:spAutoFit/>
          </a:bodyPr>
          <a:lstStyle/>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488049929"/>
              </p:ext>
            </p:extLst>
          </p:nvPr>
        </p:nvGraphicFramePr>
        <p:xfrm>
          <a:off x="633045" y="3675184"/>
          <a:ext cx="5838093" cy="8296422"/>
        </p:xfrm>
        <a:graphic>
          <a:graphicData uri="http://schemas.openxmlformats.org/drawingml/2006/table">
            <a:tbl>
              <a:tblPr firstRow="1" bandRow="1">
                <a:tableStyleId>{E8034E78-7F5D-4C2E-B375-FC64B27BC917}</a:tableStyleId>
              </a:tblPr>
              <a:tblGrid>
                <a:gridCol w="1946031">
                  <a:extLst>
                    <a:ext uri="{9D8B030D-6E8A-4147-A177-3AD203B41FA5}">
                      <a16:colId xmlns:a16="http://schemas.microsoft.com/office/drawing/2014/main" val="582211538"/>
                    </a:ext>
                  </a:extLst>
                </a:gridCol>
                <a:gridCol w="1377462">
                  <a:extLst>
                    <a:ext uri="{9D8B030D-6E8A-4147-A177-3AD203B41FA5}">
                      <a16:colId xmlns:a16="http://schemas.microsoft.com/office/drawing/2014/main" val="1156611147"/>
                    </a:ext>
                  </a:extLst>
                </a:gridCol>
                <a:gridCol w="2514600">
                  <a:extLst>
                    <a:ext uri="{9D8B030D-6E8A-4147-A177-3AD203B41FA5}">
                      <a16:colId xmlns:a16="http://schemas.microsoft.com/office/drawing/2014/main" val="3098625871"/>
                    </a:ext>
                  </a:extLst>
                </a:gridCol>
              </a:tblGrid>
              <a:tr h="1160585">
                <a:tc>
                  <a:txBody>
                    <a:bodyPr/>
                    <a:lstStyle/>
                    <a:p>
                      <a:r>
                        <a:rPr lang="en-US" sz="4000" dirty="0" smtClean="0"/>
                        <a:t>Roll </a:t>
                      </a:r>
                      <a:endParaRPr lang="en-US" sz="4000" dirty="0"/>
                    </a:p>
                  </a:txBody>
                  <a:tcPr/>
                </a:tc>
                <a:tc>
                  <a:txBody>
                    <a:bodyPr/>
                    <a:lstStyle/>
                    <a:p>
                      <a:r>
                        <a:rPr lang="en-US" sz="4000" dirty="0" smtClean="0"/>
                        <a:t>Reps</a:t>
                      </a:r>
                      <a:r>
                        <a:rPr lang="en-US" sz="4000" baseline="0" dirty="0" smtClean="0"/>
                        <a:t> </a:t>
                      </a:r>
                      <a:endParaRPr lang="en-US" sz="4000" dirty="0"/>
                    </a:p>
                  </a:txBody>
                  <a:tcPr/>
                </a:tc>
                <a:tc>
                  <a:txBody>
                    <a:bodyPr/>
                    <a:lstStyle/>
                    <a:p>
                      <a:r>
                        <a:rPr lang="en-US" sz="4000" dirty="0" smtClean="0"/>
                        <a:t>Exercise </a:t>
                      </a:r>
                      <a:endParaRPr lang="en-US" sz="4000" dirty="0"/>
                    </a:p>
                  </a:txBody>
                  <a:tcPr/>
                </a:tc>
                <a:extLst>
                  <a:ext uri="{0D108BD9-81ED-4DB2-BD59-A6C34878D82A}">
                    <a16:rowId xmlns:a16="http://schemas.microsoft.com/office/drawing/2014/main" val="3949325219"/>
                  </a:ext>
                </a:extLst>
              </a:tr>
              <a:tr h="1283677">
                <a:tc>
                  <a:txBody>
                    <a:bodyPr/>
                    <a:lstStyle/>
                    <a:p>
                      <a:pPr algn="ctr"/>
                      <a:r>
                        <a:rPr lang="en-US" sz="3600" dirty="0" smtClean="0">
                          <a:solidFill>
                            <a:srgbClr val="C00000"/>
                          </a:solidFill>
                        </a:rPr>
                        <a:t>1</a:t>
                      </a:r>
                      <a:endParaRPr lang="en-US" sz="3600" dirty="0">
                        <a:solidFill>
                          <a:srgbClr val="C00000"/>
                        </a:solidFill>
                      </a:endParaRPr>
                    </a:p>
                  </a:txBody>
                  <a:tcPr/>
                </a:tc>
                <a:tc>
                  <a:txBody>
                    <a:bodyPr/>
                    <a:lstStyle/>
                    <a:p>
                      <a:r>
                        <a:rPr lang="en-US" sz="3200" dirty="0" smtClean="0">
                          <a:solidFill>
                            <a:schemeClr val="tx1"/>
                          </a:solidFill>
                        </a:rPr>
                        <a:t>15 </a:t>
                      </a:r>
                      <a:endParaRPr lang="en-US" sz="3200" dirty="0">
                        <a:solidFill>
                          <a:schemeClr val="tx1"/>
                        </a:solidFill>
                      </a:endParaRPr>
                    </a:p>
                  </a:txBody>
                  <a:tcPr/>
                </a:tc>
                <a:tc>
                  <a:txBody>
                    <a:bodyPr/>
                    <a:lstStyle/>
                    <a:p>
                      <a:r>
                        <a:rPr lang="en-US" sz="3200" dirty="0" smtClean="0">
                          <a:solidFill>
                            <a:schemeClr val="tx1"/>
                          </a:solidFill>
                        </a:rPr>
                        <a:t>Jumping Jacks </a:t>
                      </a:r>
                      <a:endParaRPr lang="en-US" sz="3200" dirty="0">
                        <a:solidFill>
                          <a:schemeClr val="tx1"/>
                        </a:solidFill>
                      </a:endParaRPr>
                    </a:p>
                  </a:txBody>
                  <a:tcPr/>
                </a:tc>
                <a:extLst>
                  <a:ext uri="{0D108BD9-81ED-4DB2-BD59-A6C34878D82A}">
                    <a16:rowId xmlns:a16="http://schemas.microsoft.com/office/drawing/2014/main" val="3950925199"/>
                  </a:ext>
                </a:extLst>
              </a:tr>
              <a:tr h="549039">
                <a:tc>
                  <a:txBody>
                    <a:bodyPr/>
                    <a:lstStyle/>
                    <a:p>
                      <a:pPr algn="ctr"/>
                      <a:r>
                        <a:rPr lang="en-US" sz="3600" dirty="0" smtClean="0">
                          <a:solidFill>
                            <a:srgbClr val="C00000"/>
                          </a:solidFill>
                        </a:rPr>
                        <a:t>2</a:t>
                      </a:r>
                      <a:endParaRPr lang="en-US" sz="3600" dirty="0">
                        <a:solidFill>
                          <a:srgbClr val="C00000"/>
                        </a:solidFill>
                      </a:endParaRPr>
                    </a:p>
                  </a:txBody>
                  <a:tcPr/>
                </a:tc>
                <a:tc>
                  <a:txBody>
                    <a:bodyPr/>
                    <a:lstStyle/>
                    <a:p>
                      <a:r>
                        <a:rPr lang="en-US" sz="3200" dirty="0" smtClean="0">
                          <a:solidFill>
                            <a:schemeClr val="tx1"/>
                          </a:solidFill>
                        </a:rPr>
                        <a:t>10 </a:t>
                      </a:r>
                      <a:endParaRPr lang="en-US" sz="3200" dirty="0">
                        <a:solidFill>
                          <a:schemeClr val="tx1"/>
                        </a:solidFill>
                      </a:endParaRPr>
                    </a:p>
                  </a:txBody>
                  <a:tcPr/>
                </a:tc>
                <a:tc>
                  <a:txBody>
                    <a:bodyPr/>
                    <a:lstStyle/>
                    <a:p>
                      <a:r>
                        <a:rPr lang="en-US" sz="3200" dirty="0" smtClean="0">
                          <a:solidFill>
                            <a:schemeClr val="tx1"/>
                          </a:solidFill>
                        </a:rPr>
                        <a:t>Push ups </a:t>
                      </a:r>
                      <a:endParaRPr lang="en-US" sz="3200" dirty="0">
                        <a:solidFill>
                          <a:schemeClr val="tx1"/>
                        </a:solidFill>
                      </a:endParaRPr>
                    </a:p>
                  </a:txBody>
                  <a:tcPr/>
                </a:tc>
                <a:extLst>
                  <a:ext uri="{0D108BD9-81ED-4DB2-BD59-A6C34878D82A}">
                    <a16:rowId xmlns:a16="http://schemas.microsoft.com/office/drawing/2014/main" val="4075507391"/>
                  </a:ext>
                </a:extLst>
              </a:tr>
              <a:tr h="549039">
                <a:tc>
                  <a:txBody>
                    <a:bodyPr/>
                    <a:lstStyle/>
                    <a:p>
                      <a:pPr algn="ctr"/>
                      <a:r>
                        <a:rPr lang="en-US" sz="3600" dirty="0" smtClean="0">
                          <a:solidFill>
                            <a:srgbClr val="C00000"/>
                          </a:solidFill>
                        </a:rPr>
                        <a:t>3</a:t>
                      </a:r>
                      <a:endParaRPr lang="en-US" sz="3600" dirty="0">
                        <a:solidFill>
                          <a:srgbClr val="C00000"/>
                        </a:solidFill>
                      </a:endParaRPr>
                    </a:p>
                  </a:txBody>
                  <a:tcPr/>
                </a:tc>
                <a:tc>
                  <a:txBody>
                    <a:bodyPr/>
                    <a:lstStyle/>
                    <a:p>
                      <a:r>
                        <a:rPr lang="en-US" sz="3200" dirty="0" smtClean="0">
                          <a:solidFill>
                            <a:schemeClr val="tx1"/>
                          </a:solidFill>
                        </a:rPr>
                        <a:t>10 </a:t>
                      </a:r>
                      <a:endParaRPr lang="en-US" sz="3200" dirty="0">
                        <a:solidFill>
                          <a:schemeClr val="tx1"/>
                        </a:solidFill>
                      </a:endParaRPr>
                    </a:p>
                  </a:txBody>
                  <a:tcPr/>
                </a:tc>
                <a:tc>
                  <a:txBody>
                    <a:bodyPr/>
                    <a:lstStyle/>
                    <a:p>
                      <a:r>
                        <a:rPr lang="en-US" sz="3200" dirty="0" smtClean="0">
                          <a:solidFill>
                            <a:schemeClr val="tx1"/>
                          </a:solidFill>
                        </a:rPr>
                        <a:t>Burpees </a:t>
                      </a:r>
                      <a:endParaRPr lang="en-US" sz="3200" dirty="0">
                        <a:solidFill>
                          <a:schemeClr val="tx1"/>
                        </a:solidFill>
                      </a:endParaRPr>
                    </a:p>
                  </a:txBody>
                  <a:tcPr/>
                </a:tc>
                <a:extLst>
                  <a:ext uri="{0D108BD9-81ED-4DB2-BD59-A6C34878D82A}">
                    <a16:rowId xmlns:a16="http://schemas.microsoft.com/office/drawing/2014/main" val="2576609971"/>
                  </a:ext>
                </a:extLst>
              </a:tr>
              <a:tr h="549039">
                <a:tc>
                  <a:txBody>
                    <a:bodyPr/>
                    <a:lstStyle/>
                    <a:p>
                      <a:pPr algn="ctr"/>
                      <a:r>
                        <a:rPr lang="en-US" sz="3600" dirty="0" smtClean="0">
                          <a:solidFill>
                            <a:srgbClr val="C00000"/>
                          </a:solidFill>
                        </a:rPr>
                        <a:t>4</a:t>
                      </a:r>
                      <a:endParaRPr lang="en-US" sz="3600" dirty="0">
                        <a:solidFill>
                          <a:srgbClr val="C00000"/>
                        </a:solidFill>
                      </a:endParaRPr>
                    </a:p>
                  </a:txBody>
                  <a:tcPr/>
                </a:tc>
                <a:tc>
                  <a:txBody>
                    <a:bodyPr/>
                    <a:lstStyle/>
                    <a:p>
                      <a:r>
                        <a:rPr lang="en-US" sz="3200" dirty="0" smtClean="0">
                          <a:solidFill>
                            <a:schemeClr val="tx1"/>
                          </a:solidFill>
                        </a:rPr>
                        <a:t>20 </a:t>
                      </a:r>
                      <a:endParaRPr lang="en-US" sz="3200" dirty="0">
                        <a:solidFill>
                          <a:schemeClr val="tx1"/>
                        </a:solidFill>
                      </a:endParaRPr>
                    </a:p>
                  </a:txBody>
                  <a:tcPr/>
                </a:tc>
                <a:tc>
                  <a:txBody>
                    <a:bodyPr/>
                    <a:lstStyle/>
                    <a:p>
                      <a:r>
                        <a:rPr lang="en-US" sz="3200" dirty="0" smtClean="0">
                          <a:solidFill>
                            <a:schemeClr val="tx1"/>
                          </a:solidFill>
                        </a:rPr>
                        <a:t>Squats </a:t>
                      </a:r>
                      <a:endParaRPr lang="en-US" sz="3200" dirty="0">
                        <a:solidFill>
                          <a:schemeClr val="tx1"/>
                        </a:solidFill>
                      </a:endParaRPr>
                    </a:p>
                  </a:txBody>
                  <a:tcPr/>
                </a:tc>
                <a:extLst>
                  <a:ext uri="{0D108BD9-81ED-4DB2-BD59-A6C34878D82A}">
                    <a16:rowId xmlns:a16="http://schemas.microsoft.com/office/drawing/2014/main" val="391434166"/>
                  </a:ext>
                </a:extLst>
              </a:tr>
              <a:tr h="549039">
                <a:tc>
                  <a:txBody>
                    <a:bodyPr/>
                    <a:lstStyle/>
                    <a:p>
                      <a:pPr algn="ctr"/>
                      <a:r>
                        <a:rPr lang="en-US" sz="3600" dirty="0" smtClean="0">
                          <a:solidFill>
                            <a:srgbClr val="C00000"/>
                          </a:solidFill>
                        </a:rPr>
                        <a:t>5</a:t>
                      </a:r>
                      <a:endParaRPr lang="en-US" sz="3600" dirty="0">
                        <a:solidFill>
                          <a:srgbClr val="C00000"/>
                        </a:solidFill>
                      </a:endParaRPr>
                    </a:p>
                  </a:txBody>
                  <a:tcPr/>
                </a:tc>
                <a:tc>
                  <a:txBody>
                    <a:bodyPr/>
                    <a:lstStyle/>
                    <a:p>
                      <a:r>
                        <a:rPr lang="en-US" sz="3200" dirty="0" smtClean="0">
                          <a:solidFill>
                            <a:schemeClr val="tx1"/>
                          </a:solidFill>
                        </a:rPr>
                        <a:t>15 </a:t>
                      </a:r>
                      <a:endParaRPr lang="en-US" sz="3200" dirty="0">
                        <a:solidFill>
                          <a:schemeClr val="tx1"/>
                        </a:solidFill>
                      </a:endParaRPr>
                    </a:p>
                  </a:txBody>
                  <a:tcPr/>
                </a:tc>
                <a:tc>
                  <a:txBody>
                    <a:bodyPr/>
                    <a:lstStyle/>
                    <a:p>
                      <a:r>
                        <a:rPr lang="en-US" sz="3200" dirty="0" smtClean="0">
                          <a:solidFill>
                            <a:schemeClr val="tx1"/>
                          </a:solidFill>
                        </a:rPr>
                        <a:t>Lunges </a:t>
                      </a:r>
                      <a:endParaRPr lang="en-US" sz="3200" dirty="0">
                        <a:solidFill>
                          <a:schemeClr val="tx1"/>
                        </a:solidFill>
                      </a:endParaRPr>
                    </a:p>
                  </a:txBody>
                  <a:tcPr/>
                </a:tc>
                <a:extLst>
                  <a:ext uri="{0D108BD9-81ED-4DB2-BD59-A6C34878D82A}">
                    <a16:rowId xmlns:a16="http://schemas.microsoft.com/office/drawing/2014/main" val="2398040010"/>
                  </a:ext>
                </a:extLst>
              </a:tr>
              <a:tr h="549039">
                <a:tc>
                  <a:txBody>
                    <a:bodyPr/>
                    <a:lstStyle/>
                    <a:p>
                      <a:pPr algn="ctr"/>
                      <a:r>
                        <a:rPr lang="en-US" sz="3600" dirty="0" smtClean="0">
                          <a:solidFill>
                            <a:srgbClr val="C00000"/>
                          </a:solidFill>
                        </a:rPr>
                        <a:t>6</a:t>
                      </a:r>
                      <a:endParaRPr lang="en-US" sz="3600" dirty="0">
                        <a:solidFill>
                          <a:srgbClr val="C00000"/>
                        </a:solidFill>
                      </a:endParaRPr>
                    </a:p>
                  </a:txBody>
                  <a:tcPr/>
                </a:tc>
                <a:tc>
                  <a:txBody>
                    <a:bodyPr/>
                    <a:lstStyle/>
                    <a:p>
                      <a:r>
                        <a:rPr lang="en-US" sz="3200" dirty="0" smtClean="0">
                          <a:solidFill>
                            <a:schemeClr val="tx1"/>
                          </a:solidFill>
                        </a:rPr>
                        <a:t>20 </a:t>
                      </a:r>
                      <a:endParaRPr lang="en-US" sz="3200" dirty="0">
                        <a:solidFill>
                          <a:schemeClr val="tx1"/>
                        </a:solidFill>
                      </a:endParaRPr>
                    </a:p>
                  </a:txBody>
                  <a:tcPr/>
                </a:tc>
                <a:tc>
                  <a:txBody>
                    <a:bodyPr/>
                    <a:lstStyle/>
                    <a:p>
                      <a:r>
                        <a:rPr lang="en-US" sz="3200" dirty="0" smtClean="0">
                          <a:solidFill>
                            <a:schemeClr val="tx1"/>
                          </a:solidFill>
                        </a:rPr>
                        <a:t>Sit ups </a:t>
                      </a:r>
                      <a:endParaRPr lang="en-US" sz="3200" dirty="0">
                        <a:solidFill>
                          <a:schemeClr val="tx1"/>
                        </a:solidFill>
                      </a:endParaRPr>
                    </a:p>
                  </a:txBody>
                  <a:tcPr/>
                </a:tc>
                <a:extLst>
                  <a:ext uri="{0D108BD9-81ED-4DB2-BD59-A6C34878D82A}">
                    <a16:rowId xmlns:a16="http://schemas.microsoft.com/office/drawing/2014/main" val="135254037"/>
                  </a:ext>
                </a:extLst>
              </a:tr>
              <a:tr h="549039">
                <a:tc>
                  <a:txBody>
                    <a:bodyPr/>
                    <a:lstStyle/>
                    <a:p>
                      <a:pPr algn="ctr"/>
                      <a:r>
                        <a:rPr lang="en-US" sz="2800" dirty="0" smtClean="0">
                          <a:solidFill>
                            <a:srgbClr val="C00000"/>
                          </a:solidFill>
                        </a:rPr>
                        <a:t>If you roll the same number twice &amp;</a:t>
                      </a:r>
                      <a:r>
                        <a:rPr lang="en-US" sz="2800" baseline="0" dirty="0" smtClean="0">
                          <a:solidFill>
                            <a:srgbClr val="C00000"/>
                          </a:solidFill>
                        </a:rPr>
                        <a:t> you want to do this instead</a:t>
                      </a:r>
                      <a:endParaRPr lang="en-US" sz="2800" dirty="0">
                        <a:solidFill>
                          <a:srgbClr val="C00000"/>
                        </a:solidFill>
                      </a:endParaRPr>
                    </a:p>
                  </a:txBody>
                  <a:tcPr/>
                </a:tc>
                <a:tc>
                  <a:txBody>
                    <a:bodyPr/>
                    <a:lstStyle/>
                    <a:p>
                      <a:r>
                        <a:rPr lang="en-US" sz="3200" dirty="0" smtClean="0">
                          <a:solidFill>
                            <a:schemeClr val="tx1"/>
                          </a:solidFill>
                        </a:rPr>
                        <a:t>1 min </a:t>
                      </a:r>
                      <a:endParaRPr lang="en-US" sz="3200" dirty="0">
                        <a:solidFill>
                          <a:schemeClr val="tx1"/>
                        </a:solidFill>
                      </a:endParaRPr>
                    </a:p>
                  </a:txBody>
                  <a:tcPr/>
                </a:tc>
                <a:tc>
                  <a:txBody>
                    <a:bodyPr/>
                    <a:lstStyle/>
                    <a:p>
                      <a:r>
                        <a:rPr lang="en-US" sz="3200" dirty="0" smtClean="0">
                          <a:solidFill>
                            <a:schemeClr val="tx1"/>
                          </a:solidFill>
                        </a:rPr>
                        <a:t>Plank</a:t>
                      </a:r>
                    </a:p>
                    <a:p>
                      <a:r>
                        <a:rPr lang="en-US" sz="3200" dirty="0" smtClean="0">
                          <a:solidFill>
                            <a:schemeClr val="tx1"/>
                          </a:solidFill>
                        </a:rPr>
                        <a:t> (on your forearms) </a:t>
                      </a:r>
                      <a:endParaRPr lang="en-US" sz="3200" dirty="0">
                        <a:solidFill>
                          <a:schemeClr val="tx1"/>
                        </a:solidFill>
                      </a:endParaRPr>
                    </a:p>
                  </a:txBody>
                  <a:tcPr/>
                </a:tc>
                <a:extLst>
                  <a:ext uri="{0D108BD9-81ED-4DB2-BD59-A6C34878D82A}">
                    <a16:rowId xmlns:a16="http://schemas.microsoft.com/office/drawing/2014/main" val="467887309"/>
                  </a:ext>
                </a:extLst>
              </a:tr>
            </a:tbl>
          </a:graphicData>
        </a:graphic>
      </p:graphicFrame>
      <p:sp>
        <p:nvSpPr>
          <p:cNvPr id="9" name="TextBox 8"/>
          <p:cNvSpPr txBox="1"/>
          <p:nvPr/>
        </p:nvSpPr>
        <p:spPr>
          <a:xfrm>
            <a:off x="3886200" y="1695082"/>
            <a:ext cx="1987062" cy="1754326"/>
          </a:xfrm>
          <a:prstGeom prst="rect">
            <a:avLst/>
          </a:prstGeom>
          <a:noFill/>
        </p:spPr>
        <p:txBody>
          <a:bodyPr wrap="square" rtlCol="0">
            <a:spAutoFit/>
          </a:bodyPr>
          <a:lstStyle/>
          <a:p>
            <a:r>
              <a:rPr lang="en-US" sz="3600" dirty="0" smtClean="0"/>
              <a:t>Set your timer for 20 </a:t>
            </a:r>
            <a:r>
              <a:rPr lang="en-US" sz="3600" dirty="0" err="1" smtClean="0"/>
              <a:t>mins</a:t>
            </a:r>
            <a:r>
              <a:rPr lang="en-US" sz="3600" dirty="0" smtClean="0"/>
              <a:t>. </a:t>
            </a:r>
            <a:endParaRPr lang="en-US" sz="3600" dirty="0"/>
          </a:p>
        </p:txBody>
      </p:sp>
    </p:spTree>
    <p:extLst>
      <p:ext uri="{BB962C8B-B14F-4D97-AF65-F5344CB8AC3E}">
        <p14:creationId xmlns:p14="http://schemas.microsoft.com/office/powerpoint/2010/main" val="1295731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8169" y="1477108"/>
            <a:ext cx="5011616" cy="2431435"/>
          </a:xfrm>
          <a:prstGeom prst="rect">
            <a:avLst/>
          </a:prstGeom>
          <a:noFill/>
        </p:spPr>
        <p:txBody>
          <a:bodyPr wrap="square" rtlCol="0">
            <a:spAutoFit/>
          </a:bodyPr>
          <a:lstStyle/>
          <a:p>
            <a:pPr algn="ctr"/>
            <a:r>
              <a:rPr lang="en-US" sz="4000" b="1" dirty="0" smtClean="0">
                <a:latin typeface="Camping Holiday DEMO" pitchFamily="50" charset="0"/>
              </a:rPr>
              <a:t>Fun fitness links to choose from!</a:t>
            </a:r>
          </a:p>
          <a:p>
            <a:pPr algn="ctr"/>
            <a:r>
              <a:rPr lang="en-US" sz="4000" b="1" dirty="0" smtClean="0">
                <a:latin typeface="Camping Holiday DEMO" pitchFamily="50" charset="0"/>
              </a:rPr>
              <a:t> </a:t>
            </a:r>
            <a:r>
              <a:rPr lang="en-US" sz="3200" b="1" dirty="0" smtClean="0">
                <a:latin typeface="Camping Holiday DEMO" pitchFamily="50" charset="0"/>
              </a:rPr>
              <a:t>Pick one or two. Be sure to put in at least 20 minutes</a:t>
            </a:r>
            <a:endParaRPr lang="en-US" sz="3200" b="1" dirty="0">
              <a:latin typeface="Camping Holiday DEMO" pitchFamily="50" charset="0"/>
            </a:endParaRPr>
          </a:p>
        </p:txBody>
      </p:sp>
      <p:sp>
        <p:nvSpPr>
          <p:cNvPr id="3" name="TextBox 2"/>
          <p:cNvSpPr txBox="1"/>
          <p:nvPr/>
        </p:nvSpPr>
        <p:spPr>
          <a:xfrm>
            <a:off x="1178169" y="3966055"/>
            <a:ext cx="4695093" cy="7017306"/>
          </a:xfrm>
          <a:prstGeom prst="rect">
            <a:avLst/>
          </a:prstGeom>
          <a:noFill/>
        </p:spPr>
        <p:txBody>
          <a:bodyPr wrap="square" rtlCol="0">
            <a:spAutoFit/>
          </a:bodyPr>
          <a:lstStyle/>
          <a:p>
            <a:r>
              <a:rPr lang="en-US" sz="3600" b="1" dirty="0" smtClean="0">
                <a:solidFill>
                  <a:srgbClr val="7030A0"/>
                </a:solidFill>
              </a:rPr>
              <a:t>Bring Sally UP &amp; Down </a:t>
            </a:r>
            <a:r>
              <a:rPr lang="en-US" sz="2400" b="1" dirty="0" smtClean="0"/>
              <a:t>– 3:30 </a:t>
            </a:r>
            <a:r>
              <a:rPr lang="en-US" sz="2400" b="1" dirty="0" err="1" smtClean="0"/>
              <a:t>mins</a:t>
            </a:r>
            <a:r>
              <a:rPr lang="en-US" sz="2400" b="1" dirty="0" smtClean="0"/>
              <a:t>. Squat Challenge </a:t>
            </a:r>
          </a:p>
          <a:p>
            <a:r>
              <a:rPr lang="en-US" sz="2000" dirty="0" smtClean="0"/>
              <a:t>Do squats to the song as it commands great leg work out.</a:t>
            </a:r>
          </a:p>
          <a:p>
            <a:r>
              <a:rPr lang="en-US" sz="2000" dirty="0">
                <a:hlinkClick r:id="rId2"/>
              </a:rPr>
              <a:t>https://www.youtube.com/watch?v=bql6sIU2A7k</a:t>
            </a:r>
            <a:endParaRPr lang="en-US" sz="2000" dirty="0" smtClean="0"/>
          </a:p>
          <a:p>
            <a:endParaRPr lang="en-US" dirty="0"/>
          </a:p>
          <a:p>
            <a:r>
              <a:rPr lang="en-US" sz="3600" b="1" dirty="0" smtClean="0">
                <a:solidFill>
                  <a:srgbClr val="C00000"/>
                </a:solidFill>
              </a:rPr>
              <a:t>Justin Bieber’s Baby </a:t>
            </a:r>
          </a:p>
          <a:p>
            <a:pPr marL="342900" indent="-342900">
              <a:buFontTx/>
              <a:buChar char="-"/>
            </a:pPr>
            <a:r>
              <a:rPr lang="en-US" sz="2000" dirty="0" smtClean="0"/>
              <a:t>Run on the spot until he says baby, do a push up for every time he says baby. Do jumping jacks through the rapping part. </a:t>
            </a:r>
          </a:p>
          <a:p>
            <a:pPr marL="342900" indent="-342900">
              <a:buFontTx/>
              <a:buChar char="-"/>
            </a:pPr>
            <a:r>
              <a:rPr lang="en-US" sz="2000" dirty="0">
                <a:hlinkClick r:id="rId3"/>
              </a:rPr>
              <a:t>https://www.youtube.com/watch?v=Uim4GwSfzxY</a:t>
            </a:r>
            <a:endParaRPr lang="en-US" sz="2000" dirty="0" smtClean="0"/>
          </a:p>
          <a:p>
            <a:pPr marL="342900" indent="-342900">
              <a:buFontTx/>
              <a:buChar char="-"/>
            </a:pPr>
            <a:endParaRPr lang="en-US" sz="2000" dirty="0"/>
          </a:p>
          <a:p>
            <a:pPr marL="342900" indent="-342900">
              <a:buFontTx/>
              <a:buChar char="-"/>
            </a:pPr>
            <a:r>
              <a:rPr lang="en-US" sz="4000" b="1" dirty="0" smtClean="0">
                <a:solidFill>
                  <a:srgbClr val="0070C0"/>
                </a:solidFill>
                <a:latin typeface="Camping Holiday DEMO" pitchFamily="50" charset="0"/>
              </a:rPr>
              <a:t>Zumba Home Workout </a:t>
            </a:r>
          </a:p>
          <a:p>
            <a:r>
              <a:rPr lang="en-US" sz="2400" dirty="0" smtClean="0">
                <a:latin typeface="Camping Holiday DEMO" pitchFamily="50" charset="0"/>
              </a:rPr>
              <a:t>20 min workout Zumba style in your living room!</a:t>
            </a:r>
          </a:p>
          <a:p>
            <a:r>
              <a:rPr lang="en-US" sz="2400" dirty="0">
                <a:hlinkClick r:id="rId4"/>
              </a:rPr>
              <a:t>https://www.youtube.com/watch?v=0OLiAtvhmpo</a:t>
            </a:r>
            <a:endParaRPr lang="en-US" sz="2400" dirty="0" smtClean="0">
              <a:latin typeface="Camping Holiday DEMO" pitchFamily="50" charset="0"/>
            </a:endParaRPr>
          </a:p>
        </p:txBody>
      </p:sp>
    </p:spTree>
    <p:extLst>
      <p:ext uri="{BB962C8B-B14F-4D97-AF65-F5344CB8AC3E}">
        <p14:creationId xmlns:p14="http://schemas.microsoft.com/office/powerpoint/2010/main" val="3489290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ar of nerves? by @TeacherToolkit #SLTchat | TeacherToolk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3" y="0"/>
            <a:ext cx="2936631" cy="2679676"/>
          </a:xfrm>
          <a:prstGeom prst="rect">
            <a:avLst/>
          </a:prstGeom>
        </p:spPr>
      </p:pic>
      <p:sp>
        <p:nvSpPr>
          <p:cNvPr id="5" name="TextBox 4"/>
          <p:cNvSpPr txBox="1"/>
          <p:nvPr/>
        </p:nvSpPr>
        <p:spPr>
          <a:xfrm flipH="1">
            <a:off x="1600198" y="1723291"/>
            <a:ext cx="5222632" cy="9325630"/>
          </a:xfrm>
          <a:prstGeom prst="rect">
            <a:avLst/>
          </a:prstGeom>
          <a:noFill/>
        </p:spPr>
        <p:txBody>
          <a:bodyPr wrap="square" rtlCol="0">
            <a:spAutoFit/>
          </a:bodyPr>
          <a:lstStyle/>
          <a:p>
            <a:r>
              <a:rPr lang="en-US" sz="2400" dirty="0" smtClean="0"/>
              <a:t>Here’s how it works. Each suit on the cards are an exercise. The number on the card is the amount of repetitions of the exercise. </a:t>
            </a:r>
          </a:p>
          <a:p>
            <a:r>
              <a:rPr lang="en-US" sz="2400" dirty="0" smtClean="0"/>
              <a:t>This is best to play with a partner but can be played alone if you set a timer for 30 </a:t>
            </a:r>
            <a:r>
              <a:rPr lang="en-US" sz="2400" dirty="0" err="1" smtClean="0"/>
              <a:t>mins</a:t>
            </a:r>
            <a:r>
              <a:rPr lang="en-US" sz="2400" dirty="0" smtClean="0"/>
              <a:t>. Or </a:t>
            </a:r>
            <a:r>
              <a:rPr lang="en-US" sz="2400" smtClean="0"/>
              <a:t>complete half </a:t>
            </a:r>
            <a:r>
              <a:rPr lang="en-US" sz="2400" dirty="0" smtClean="0"/>
              <a:t>the deck. </a:t>
            </a:r>
          </a:p>
          <a:p>
            <a:endParaRPr lang="en-US" sz="2400" dirty="0" smtClean="0"/>
          </a:p>
          <a:p>
            <a:r>
              <a:rPr lang="en-US" sz="2400" b="1" dirty="0" smtClean="0"/>
              <a:t>If playing with two people:  </a:t>
            </a:r>
            <a:r>
              <a:rPr lang="en-US" sz="2400" dirty="0" smtClean="0"/>
              <a:t>Decide who is the dealer, deal half the deck to your partner. If you are on your own just take half the deck for yourself. If you both lay the same # you both have to do the exercise, otherwise the loser does the exercise. </a:t>
            </a:r>
          </a:p>
          <a:p>
            <a:endParaRPr lang="en-US" sz="2400" dirty="0"/>
          </a:p>
          <a:p>
            <a:r>
              <a:rPr lang="en-US" sz="2400" dirty="0" smtClean="0">
                <a:solidFill>
                  <a:srgbClr val="C00000"/>
                </a:solidFill>
              </a:rPr>
              <a:t>Jacks -11</a:t>
            </a:r>
          </a:p>
          <a:p>
            <a:r>
              <a:rPr lang="en-US" sz="2400" dirty="0" smtClean="0">
                <a:solidFill>
                  <a:srgbClr val="C00000"/>
                </a:solidFill>
              </a:rPr>
              <a:t>Kings- 12</a:t>
            </a:r>
          </a:p>
          <a:p>
            <a:r>
              <a:rPr lang="en-US" sz="2400" dirty="0" smtClean="0">
                <a:solidFill>
                  <a:srgbClr val="C00000"/>
                </a:solidFill>
              </a:rPr>
              <a:t>Aces -1 </a:t>
            </a:r>
          </a:p>
          <a:p>
            <a:r>
              <a:rPr lang="en-US" sz="2400" dirty="0" smtClean="0">
                <a:solidFill>
                  <a:srgbClr val="C00000"/>
                </a:solidFill>
              </a:rPr>
              <a:t>Jokers – 20 Push Ups</a:t>
            </a:r>
          </a:p>
          <a:p>
            <a:r>
              <a:rPr lang="en-US" sz="2400" dirty="0" smtClean="0">
                <a:solidFill>
                  <a:srgbClr val="C00000"/>
                </a:solidFill>
              </a:rPr>
              <a:t>Hearts- Squat Jumps </a:t>
            </a:r>
          </a:p>
          <a:p>
            <a:r>
              <a:rPr lang="en-US" sz="2400" dirty="0" smtClean="0">
                <a:solidFill>
                  <a:srgbClr val="C00000"/>
                </a:solidFill>
              </a:rPr>
              <a:t>Spades- burpees</a:t>
            </a:r>
          </a:p>
          <a:p>
            <a:r>
              <a:rPr lang="en-US" sz="2400" dirty="0" smtClean="0">
                <a:solidFill>
                  <a:srgbClr val="C00000"/>
                </a:solidFill>
              </a:rPr>
              <a:t>Clubs-Inch worm on the spot or on the move</a:t>
            </a:r>
          </a:p>
          <a:p>
            <a:r>
              <a:rPr lang="en-US" sz="2400" dirty="0" smtClean="0">
                <a:solidFill>
                  <a:srgbClr val="C00000"/>
                </a:solidFill>
              </a:rPr>
              <a:t>Diamonds –mountain climbers </a:t>
            </a:r>
            <a:endParaRPr lang="en-US" sz="2400" dirty="0">
              <a:solidFill>
                <a:srgbClr val="C00000"/>
              </a:solidFill>
            </a:endParaRPr>
          </a:p>
        </p:txBody>
      </p:sp>
      <p:sp>
        <p:nvSpPr>
          <p:cNvPr id="4" name="TextBox 3"/>
          <p:cNvSpPr txBox="1"/>
          <p:nvPr/>
        </p:nvSpPr>
        <p:spPr>
          <a:xfrm>
            <a:off x="2110152" y="276851"/>
            <a:ext cx="4519246" cy="707886"/>
          </a:xfrm>
          <a:prstGeom prst="rect">
            <a:avLst/>
          </a:prstGeom>
          <a:noFill/>
        </p:spPr>
        <p:txBody>
          <a:bodyPr wrap="square" rtlCol="0">
            <a:spAutoFit/>
          </a:bodyPr>
          <a:lstStyle/>
          <a:p>
            <a:pPr algn="ctr"/>
            <a:r>
              <a:rPr lang="en-US" sz="4000" dirty="0" smtClean="0">
                <a:latin typeface="Arial Black" panose="020B0A04020102020204" pitchFamily="34" charset="0"/>
              </a:rPr>
              <a:t>Fit War </a:t>
            </a:r>
            <a:endParaRPr lang="en-US" sz="4000" dirty="0">
              <a:latin typeface="Arial Black" panose="020B0A04020102020204" pitchFamily="34" charset="0"/>
            </a:endParaRPr>
          </a:p>
        </p:txBody>
      </p:sp>
    </p:spTree>
    <p:extLst>
      <p:ext uri="{BB962C8B-B14F-4D97-AF65-F5344CB8AC3E}">
        <p14:creationId xmlns:p14="http://schemas.microsoft.com/office/powerpoint/2010/main" val="7328094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87E6EE65F09048A3B25F29907179ED" ma:contentTypeVersion="1" ma:contentTypeDescription="Create a new document." ma:contentTypeScope="" ma:versionID="ec2e77070053efac37cb893b1f8a2f8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1EF7E896-87A9-4A8B-846A-08EAF52B99DB}"/>
</file>

<file path=customXml/itemProps2.xml><?xml version="1.0" encoding="utf-8"?>
<ds:datastoreItem xmlns:ds="http://schemas.openxmlformats.org/officeDocument/2006/customXml" ds:itemID="{CF99FC92-B00B-4F0D-AEF3-C448DEF71644}">
  <ds:schemaRefs>
    <ds:schemaRef ds:uri="http://schemas.microsoft.com/sharepoint/v3/contenttype/forms"/>
  </ds:schemaRefs>
</ds:datastoreItem>
</file>

<file path=customXml/itemProps3.xml><?xml version="1.0" encoding="utf-8"?>
<ds:datastoreItem xmlns:ds="http://schemas.openxmlformats.org/officeDocument/2006/customXml" ds:itemID="{F89413E8-C15C-407A-B8C3-2A0817D2DCCB}">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d0c98f0-87f7-4034-b235-dd6da1ef1a6f"/>
    <ds:schemaRef ds:uri="c32f5990-22dd-4881-98a5-60696e74826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158</TotalTime>
  <Words>475</Words>
  <Application>Microsoft Office PowerPoint</Application>
  <PresentationFormat>Widescreen</PresentationFormat>
  <Paragraphs>61</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Black</vt:lpstr>
      <vt:lpstr>Calibri</vt:lpstr>
      <vt:lpstr>Calibri Light</vt:lpstr>
      <vt:lpstr>Camping Holiday DEMO</vt:lpstr>
      <vt:lpstr>Wingdings</vt:lpstr>
      <vt:lpstr>Office Theme</vt:lpstr>
      <vt:lpstr>PowerPoint Presentation</vt:lpstr>
      <vt:lpstr>PowerPoint Presentation</vt:lpstr>
      <vt:lpstr>PowerPoint Presentation</vt:lpstr>
      <vt:lpstr>PowerPoint Presentation</vt:lpstr>
    </vt:vector>
  </TitlesOfParts>
  <Company>RCSD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Patterson, Hannah</dc:creator>
  <cp:lastModifiedBy>Patterson, Hannah</cp:lastModifiedBy>
  <cp:revision>11</cp:revision>
  <dcterms:created xsi:type="dcterms:W3CDTF">2020-04-06T14:39:59Z</dcterms:created>
  <dcterms:modified xsi:type="dcterms:W3CDTF">2020-04-06T17:18:16Z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0x010100B487E6EE65F09048A3B25F29907179ED</vt:lpwstr>
  </property>
</Properties>
</file>