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7.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0"/>
  </p:notesMasterIdLst>
  <p:sldIdLst>
    <p:sldId id="256" r:id="rId2"/>
    <p:sldId id="257" r:id="rId3"/>
    <p:sldId id="258" r:id="rId4"/>
    <p:sldId id="259" r:id="rId5"/>
    <p:sldId id="263" r:id="rId6"/>
    <p:sldId id="261" r:id="rId7"/>
    <p:sldId id="262" r:id="rId8"/>
    <p:sldId id="260"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1" d="100"/>
          <a:sy n="51" d="100"/>
        </p:scale>
        <p:origin x="75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E84564-0E22-4B6E-BB4F-51EF956F3B9D}" type="datetimeFigureOut">
              <a:rPr lang="en-US" smtClean="0"/>
              <a:t>2/10/2017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68E345-CF78-4533-9A45-25963AB39DD4}" type="slidenum">
              <a:rPr lang="en-US" smtClean="0"/>
              <a:t>‹#›</a:t>
            </a:fld>
            <a:endParaRPr lang="en-US"/>
          </a:p>
        </p:txBody>
      </p:sp>
    </p:spTree>
    <p:extLst>
      <p:ext uri="{BB962C8B-B14F-4D97-AF65-F5344CB8AC3E}">
        <p14:creationId xmlns:p14="http://schemas.microsoft.com/office/powerpoint/2010/main" val="1155299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068E345-CF78-4533-9A45-25963AB39DD4}" type="slidenum">
              <a:rPr lang="en-US" smtClean="0"/>
              <a:t>1</a:t>
            </a:fld>
            <a:endParaRPr lang="en-US"/>
          </a:p>
        </p:txBody>
      </p:sp>
    </p:spTree>
    <p:extLst>
      <p:ext uri="{BB962C8B-B14F-4D97-AF65-F5344CB8AC3E}">
        <p14:creationId xmlns:p14="http://schemas.microsoft.com/office/powerpoint/2010/main" val="29467118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
        <p:nvSpPr>
          <p:cNvPr id="8" name="Title 1"/>
          <p:cNvSpPr>
            <a:spLocks noGrp="1"/>
          </p:cNvSpPr>
          <p:nvPr>
            <p:ph type="title"/>
          </p:nvPr>
        </p:nvSpPr>
        <p:spPr>
          <a:xfrm>
            <a:off x="685801" y="609600"/>
            <a:ext cx="10131425" cy="1456267"/>
          </a:xfrm>
        </p:spPr>
        <p:txBody>
          <a:bodyPr/>
          <a:lstStyle/>
          <a:p>
            <a:r>
              <a:rPr lang="en-US"/>
              <a:t>Click to edit Master title style</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1BEF0D-F0BB-DE4B-95CE-6DB70DBA9567}" type="datetimeFigureOut">
              <a:rPr lang="en-US" dirty="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1BEF0D-F0BB-DE4B-95CE-6DB70DBA9567}" type="datetimeFigureOut">
              <a:rPr lang="en-US" dirty="0"/>
              <a:pPr/>
              <a:t>2/10/2017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1BEF0D-F0BB-DE4B-95CE-6DB70DBA9567}" type="datetimeFigureOut">
              <a:rPr lang="en-US" dirty="0"/>
              <a:pPr/>
              <a:t>2/10/2017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2/10/2017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2/10/2017</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8"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95332" y="2491001"/>
            <a:ext cx="6232800" cy="3427413"/>
          </a:xfrm>
        </p:spPr>
        <p:txBody>
          <a:bodyPr>
            <a:normAutofit/>
          </a:bodyPr>
          <a:lstStyle/>
          <a:p>
            <a:r>
              <a:rPr lang="en-US" dirty="0" smtClean="0">
                <a:solidFill>
                  <a:srgbClr val="FFFFFF"/>
                </a:solidFill>
                <a:latin typeface="Comic Sans MS" panose="030F0702030302020204" pitchFamily="66" charset="0"/>
                <a:cs typeface="Cordia New" panose="020B0304020202020204" pitchFamily="34" charset="-34"/>
              </a:rPr>
              <a:t>for </a:t>
            </a:r>
            <a:r>
              <a:rPr lang="en-US" dirty="0">
                <a:solidFill>
                  <a:srgbClr val="FFFFFF"/>
                </a:solidFill>
                <a:latin typeface="Comic Sans MS" panose="030F0702030302020204" pitchFamily="66" charset="0"/>
                <a:cs typeface="Cordia New" panose="020B0304020202020204" pitchFamily="34" charset="-34"/>
              </a:rPr>
              <a:t>motivating , </a:t>
            </a:r>
            <a:r>
              <a:rPr lang="en-US" dirty="0" smtClean="0">
                <a:solidFill>
                  <a:srgbClr val="FFFFFF"/>
                </a:solidFill>
                <a:latin typeface="Comic Sans MS" panose="030F0702030302020204" pitchFamily="66" charset="0"/>
                <a:cs typeface="Cordia New" panose="020B0304020202020204" pitchFamily="34" charset="-34"/>
              </a:rPr>
              <a:t>encouraging and monitoring reading </a:t>
            </a:r>
            <a:r>
              <a:rPr lang="en-US" dirty="0">
                <a:solidFill>
                  <a:srgbClr val="FFFFFF"/>
                </a:solidFill>
                <a:latin typeface="Comic Sans MS" panose="030F0702030302020204" pitchFamily="66" charset="0"/>
                <a:cs typeface="Cordia New" panose="020B0304020202020204" pitchFamily="34" charset="-34"/>
              </a:rPr>
              <a:t> </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8864" y="1140039"/>
            <a:ext cx="4126468" cy="3704915"/>
          </a:xfrm>
          <a:prstGeom prst="rect">
            <a:avLst/>
          </a:prstGeom>
        </p:spPr>
      </p:pic>
    </p:spTree>
    <p:extLst>
      <p:ext uri="{BB962C8B-B14F-4D97-AF65-F5344CB8AC3E}">
        <p14:creationId xmlns:p14="http://schemas.microsoft.com/office/powerpoint/2010/main" val="252659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1461" y="685800"/>
            <a:ext cx="10131425" cy="1456267"/>
          </a:xfrm>
        </p:spPr>
        <p:txBody>
          <a:bodyPr/>
          <a:lstStyle/>
          <a:p>
            <a:r>
              <a:rPr lang="en-US" dirty="0" smtClean="0">
                <a:latin typeface="Comic Sans MS" panose="030F0702030302020204" pitchFamily="66" charset="0"/>
              </a:rPr>
              <a:t>What is </a:t>
            </a:r>
            <a:r>
              <a:rPr lang="en-US" dirty="0" err="1" smtClean="0">
                <a:latin typeface="Comic Sans MS" panose="030F0702030302020204" pitchFamily="66" charset="0"/>
              </a:rPr>
              <a:t>Biblionasium</a:t>
            </a:r>
            <a:r>
              <a:rPr lang="en-US" dirty="0" smtClean="0">
                <a:latin typeface="Comic Sans MS" panose="030F0702030302020204" pitchFamily="66" charset="0"/>
              </a:rPr>
              <a:t>?	</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a:t> </a:t>
            </a:r>
            <a:r>
              <a:rPr lang="en-US" sz="3200" dirty="0" err="1">
                <a:latin typeface="Comic Sans MS" panose="030F0702030302020204" pitchFamily="66" charset="0"/>
              </a:rPr>
              <a:t>Biblionasium</a:t>
            </a:r>
            <a:r>
              <a:rPr lang="en-US" sz="3200" dirty="0">
                <a:latin typeface="Comic Sans MS" panose="030F0702030302020204" pitchFamily="66" charset="0"/>
              </a:rPr>
              <a:t>, is a fun, free, website used to excite and encourage kids to read. With educator permission children are given an account to track their reading, connect to friends, to share book reviews, and offer recommendations.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78056" y="1169158"/>
            <a:ext cx="1524000" cy="1333500"/>
          </a:xfrm>
          <a:prstGeom prst="rect">
            <a:avLst/>
          </a:prstGeom>
        </p:spPr>
      </p:pic>
    </p:spTree>
    <p:extLst>
      <p:ext uri="{BB962C8B-B14F-4D97-AF65-F5344CB8AC3E}">
        <p14:creationId xmlns:p14="http://schemas.microsoft.com/office/powerpoint/2010/main" val="77996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Why use </a:t>
            </a:r>
            <a:r>
              <a:rPr lang="en-US" dirty="0" err="1" smtClean="0">
                <a:latin typeface="Comic Sans MS" panose="030F0702030302020204" pitchFamily="66" charset="0"/>
              </a:rPr>
              <a:t>biblionasium</a:t>
            </a:r>
            <a:r>
              <a:rPr lang="en-US" dirty="0" smtClean="0">
                <a:latin typeface="Comic Sans MS" panose="030F0702030302020204" pitchFamily="66" charset="0"/>
              </a:rPr>
              <a:t>?</a:t>
            </a:r>
            <a:endParaRPr lang="en-US" dirty="0">
              <a:latin typeface="Comic Sans MS" panose="030F0702030302020204" pitchFamily="66" charset="0"/>
            </a:endParaRPr>
          </a:p>
        </p:txBody>
      </p:sp>
      <p:sp>
        <p:nvSpPr>
          <p:cNvPr id="3" name="Content Placeholder 2"/>
          <p:cNvSpPr>
            <a:spLocks noGrp="1"/>
          </p:cNvSpPr>
          <p:nvPr>
            <p:ph idx="1"/>
          </p:nvPr>
        </p:nvSpPr>
        <p:spPr/>
        <p:txBody>
          <a:bodyPr>
            <a:normAutofit/>
          </a:bodyPr>
          <a:lstStyle/>
          <a:p>
            <a:r>
              <a:rPr lang="en-US" sz="2800" dirty="0" smtClean="0">
                <a:latin typeface="Comic Sans MS" panose="030F0702030302020204" pitchFamily="66" charset="0"/>
              </a:rPr>
              <a:t>It offers </a:t>
            </a:r>
            <a:r>
              <a:rPr lang="en-US" sz="2800" dirty="0">
                <a:latin typeface="Comic Sans MS" panose="030F0702030302020204" pitchFamily="66" charset="0"/>
              </a:rPr>
              <a:t>opportunities for kids to discover new books and get rewards for reading challenges. </a:t>
            </a:r>
            <a:endParaRPr lang="en-US" sz="2800" dirty="0" smtClean="0">
              <a:latin typeface="Comic Sans MS" panose="030F0702030302020204" pitchFamily="66" charset="0"/>
            </a:endParaRPr>
          </a:p>
          <a:p>
            <a:pPr marL="0" indent="0">
              <a:buNone/>
            </a:pPr>
            <a:endParaRPr lang="en-US" sz="2800" dirty="0" smtClean="0">
              <a:latin typeface="Comic Sans MS" panose="030F0702030302020204" pitchFamily="66" charset="0"/>
            </a:endParaRPr>
          </a:p>
          <a:p>
            <a:r>
              <a:rPr lang="en-US" sz="2800" dirty="0" smtClean="0">
                <a:latin typeface="Comic Sans MS" panose="030F0702030302020204" pitchFamily="66" charset="0"/>
              </a:rPr>
              <a:t>Teachers</a:t>
            </a:r>
            <a:r>
              <a:rPr lang="en-US" sz="2800" dirty="0">
                <a:latin typeface="Comic Sans MS" panose="030F0702030302020204" pitchFamily="66" charset="0"/>
              </a:rPr>
              <a:t>, and  parents,  may monitor the student’s reading, book reviews, recommendations, and create challenges for their </a:t>
            </a:r>
            <a:r>
              <a:rPr lang="en-US" sz="2800" dirty="0" smtClean="0">
                <a:latin typeface="Comic Sans MS" panose="030F0702030302020204" pitchFamily="66" charset="0"/>
              </a:rPr>
              <a:t>students.</a:t>
            </a:r>
            <a:endParaRPr lang="en-US" sz="2800" dirty="0">
              <a:latin typeface="Comic Sans MS" panose="030F0702030302020204" pitchFamily="66" charset="0"/>
            </a:endParaRPr>
          </a:p>
          <a:p>
            <a:endParaRPr lang="en-US" sz="2800" dirty="0"/>
          </a:p>
        </p:txBody>
      </p:sp>
    </p:spTree>
    <p:extLst>
      <p:ext uri="{BB962C8B-B14F-4D97-AF65-F5344CB8AC3E}">
        <p14:creationId xmlns:p14="http://schemas.microsoft.com/office/powerpoint/2010/main" val="3735942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What </a:t>
            </a:r>
            <a:r>
              <a:rPr lang="en-US" dirty="0" err="1" smtClean="0">
                <a:latin typeface="Comic Sans MS" panose="030F0702030302020204" pitchFamily="66" charset="0"/>
              </a:rPr>
              <a:t>biblionasium</a:t>
            </a:r>
            <a:r>
              <a:rPr lang="en-US" dirty="0" smtClean="0">
                <a:latin typeface="Comic Sans MS" panose="030F0702030302020204" pitchFamily="66" charset="0"/>
              </a:rPr>
              <a:t> can do for educators</a:t>
            </a:r>
            <a:endParaRPr lang="en-US" dirty="0">
              <a:latin typeface="Comic Sans MS" panose="030F0702030302020204" pitchFamily="66" charset="0"/>
            </a:endParaRPr>
          </a:p>
        </p:txBody>
      </p:sp>
      <p:sp>
        <p:nvSpPr>
          <p:cNvPr id="3" name="Content Placeholder 2"/>
          <p:cNvSpPr>
            <a:spLocks noGrp="1"/>
          </p:cNvSpPr>
          <p:nvPr>
            <p:ph idx="1"/>
          </p:nvPr>
        </p:nvSpPr>
        <p:spPr>
          <a:xfrm>
            <a:off x="685801" y="2065867"/>
            <a:ext cx="10131425" cy="4321285"/>
          </a:xfrm>
        </p:spPr>
        <p:txBody>
          <a:bodyPr>
            <a:normAutofit fontScale="92500" lnSpcReduction="10000"/>
          </a:bodyPr>
          <a:lstStyle/>
          <a:p>
            <a:r>
              <a:rPr lang="en-US" sz="2400" dirty="0" smtClean="0">
                <a:latin typeface="Comic Sans MS" panose="030F0702030302020204" pitchFamily="66" charset="0"/>
              </a:rPr>
              <a:t>fun </a:t>
            </a:r>
            <a:r>
              <a:rPr lang="en-US" sz="2400" dirty="0">
                <a:latin typeface="Comic Sans MS" panose="030F0702030302020204" pitchFamily="66" charset="0"/>
              </a:rPr>
              <a:t>and engaging reading community </a:t>
            </a:r>
            <a:endParaRPr lang="en-US" sz="2400" dirty="0" smtClean="0">
              <a:latin typeface="Comic Sans MS" panose="030F0702030302020204" pitchFamily="66" charset="0"/>
            </a:endParaRPr>
          </a:p>
          <a:p>
            <a:r>
              <a:rPr lang="en-US" sz="2400" dirty="0" smtClean="0">
                <a:latin typeface="Comic Sans MS" panose="030F0702030302020204" pitchFamily="66" charset="0"/>
              </a:rPr>
              <a:t>will </a:t>
            </a:r>
            <a:r>
              <a:rPr lang="en-US" sz="2400" dirty="0">
                <a:latin typeface="Comic Sans MS" panose="030F0702030302020204" pitchFamily="66" charset="0"/>
              </a:rPr>
              <a:t>help you connect to your students outside of the </a:t>
            </a:r>
            <a:r>
              <a:rPr lang="en-US" sz="2400" dirty="0" smtClean="0">
                <a:latin typeface="Comic Sans MS" panose="030F0702030302020204" pitchFamily="66" charset="0"/>
              </a:rPr>
              <a:t>classroom</a:t>
            </a:r>
          </a:p>
          <a:p>
            <a:r>
              <a:rPr lang="en-US" sz="2400" dirty="0" smtClean="0">
                <a:latin typeface="Comic Sans MS" panose="030F0702030302020204" pitchFamily="66" charset="0"/>
              </a:rPr>
              <a:t>setup </a:t>
            </a:r>
            <a:r>
              <a:rPr lang="en-US" sz="2400" dirty="0">
                <a:latin typeface="Comic Sans MS" panose="030F0702030302020204" pitchFamily="66" charset="0"/>
              </a:rPr>
              <a:t>your favorite books and recommended lists on virtual bookshelves that will be available to your students at all </a:t>
            </a:r>
            <a:r>
              <a:rPr lang="en-US" sz="2400" dirty="0" smtClean="0">
                <a:latin typeface="Comic Sans MS" panose="030F0702030302020204" pitchFamily="66" charset="0"/>
              </a:rPr>
              <a:t>times</a:t>
            </a:r>
          </a:p>
          <a:p>
            <a:r>
              <a:rPr lang="en-US" sz="2400" dirty="0" smtClean="0">
                <a:latin typeface="Comic Sans MS" panose="030F0702030302020204" pitchFamily="66" charset="0"/>
              </a:rPr>
              <a:t>Students </a:t>
            </a:r>
            <a:r>
              <a:rPr lang="en-US" sz="2400" dirty="0">
                <a:latin typeface="Comic Sans MS" panose="030F0702030302020204" pitchFamily="66" charset="0"/>
              </a:rPr>
              <a:t>can email you their reading logs instead of handing them in on </a:t>
            </a:r>
            <a:r>
              <a:rPr lang="en-US" sz="2400" dirty="0" smtClean="0">
                <a:latin typeface="Comic Sans MS" panose="030F0702030302020204" pitchFamily="66" charset="0"/>
              </a:rPr>
              <a:t>paper.</a:t>
            </a:r>
          </a:p>
          <a:p>
            <a:r>
              <a:rPr lang="en-US" sz="2400" dirty="0" smtClean="0">
                <a:latin typeface="Comic Sans MS" panose="030F0702030302020204" pitchFamily="66" charset="0"/>
              </a:rPr>
              <a:t>you </a:t>
            </a:r>
            <a:r>
              <a:rPr lang="en-US" sz="2400" dirty="0">
                <a:latin typeface="Comic Sans MS" panose="030F0702030302020204" pitchFamily="66" charset="0"/>
              </a:rPr>
              <a:t>can set up fun challenges and rewards that will help encourage your students to keep </a:t>
            </a:r>
            <a:r>
              <a:rPr lang="en-US" sz="2400" dirty="0" smtClean="0">
                <a:latin typeface="Comic Sans MS" panose="030F0702030302020204" pitchFamily="66" charset="0"/>
              </a:rPr>
              <a:t>reading</a:t>
            </a:r>
          </a:p>
          <a:p>
            <a:r>
              <a:rPr lang="en-US" sz="2400" dirty="0" smtClean="0">
                <a:latin typeface="Comic Sans MS" panose="030F0702030302020204" pitchFamily="66" charset="0"/>
              </a:rPr>
              <a:t>set </a:t>
            </a:r>
            <a:r>
              <a:rPr lang="en-US" sz="2400" dirty="0">
                <a:latin typeface="Comic Sans MS" panose="030F0702030302020204" pitchFamily="66" charset="0"/>
              </a:rPr>
              <a:t>up a reading list that the students won’t </a:t>
            </a:r>
            <a:r>
              <a:rPr lang="en-US" sz="2400" dirty="0" smtClean="0">
                <a:latin typeface="Comic Sans MS" panose="030F0702030302020204" pitchFamily="66" charset="0"/>
              </a:rPr>
              <a:t>lose</a:t>
            </a:r>
          </a:p>
          <a:p>
            <a:r>
              <a:rPr lang="en-US" sz="2400" dirty="0" smtClean="0">
                <a:latin typeface="Comic Sans MS" panose="030F0702030302020204" pitchFamily="66" charset="0"/>
              </a:rPr>
              <a:t>brings </a:t>
            </a:r>
            <a:r>
              <a:rPr lang="en-US" sz="2400" dirty="0">
                <a:latin typeface="Comic Sans MS" panose="030F0702030302020204" pitchFamily="66" charset="0"/>
              </a:rPr>
              <a:t>children together and gives them a chance to easily recommend books to each </a:t>
            </a:r>
            <a:r>
              <a:rPr lang="en-US" sz="2400" dirty="0" smtClean="0">
                <a:latin typeface="Comic Sans MS" panose="030F0702030302020204" pitchFamily="66" charset="0"/>
              </a:rPr>
              <a:t>other</a:t>
            </a:r>
            <a:endParaRPr lang="en-US" sz="2400" dirty="0">
              <a:latin typeface="Comic Sans MS" panose="030F0702030302020204" pitchFamily="66" charset="0"/>
            </a:endParaRPr>
          </a:p>
          <a:p>
            <a:endParaRPr lang="en-US" dirty="0"/>
          </a:p>
        </p:txBody>
      </p:sp>
    </p:spTree>
    <p:extLst>
      <p:ext uri="{BB962C8B-B14F-4D97-AF65-F5344CB8AC3E}">
        <p14:creationId xmlns:p14="http://schemas.microsoft.com/office/powerpoint/2010/main" val="1750908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6603" y="609600"/>
            <a:ext cx="11491415" cy="1456267"/>
          </a:xfrm>
        </p:spPr>
        <p:txBody>
          <a:bodyPr>
            <a:normAutofit fontScale="90000"/>
          </a:bodyPr>
          <a:lstStyle/>
          <a:p>
            <a:r>
              <a:rPr lang="en-US" b="1" dirty="0">
                <a:latin typeface="Comic Sans MS" panose="030F0702030302020204" pitchFamily="66" charset="0"/>
              </a:rPr>
              <a:t>What kind of information </a:t>
            </a:r>
            <a:r>
              <a:rPr lang="en-US" b="1" dirty="0" smtClean="0">
                <a:latin typeface="Comic Sans MS" panose="030F0702030302020204" pitchFamily="66" charset="0"/>
              </a:rPr>
              <a:t>do teachers </a:t>
            </a:r>
            <a:r>
              <a:rPr lang="en-US" b="1" dirty="0">
                <a:latin typeface="Comic Sans MS" panose="030F0702030302020204" pitchFamily="66" charset="0"/>
              </a:rPr>
              <a:t>see?</a:t>
            </a:r>
            <a:br>
              <a:rPr lang="en-US" b="1" dirty="0">
                <a:latin typeface="Comic Sans MS" panose="030F0702030302020204" pitchFamily="66" charset="0"/>
              </a:rPr>
            </a:br>
            <a:endParaRPr lang="en-US" dirty="0">
              <a:latin typeface="Comic Sans MS" panose="030F0702030302020204" pitchFamily="66" charset="0"/>
            </a:endParaRPr>
          </a:p>
        </p:txBody>
      </p:sp>
      <p:sp>
        <p:nvSpPr>
          <p:cNvPr id="3" name="Content Placeholder 2"/>
          <p:cNvSpPr>
            <a:spLocks noGrp="1"/>
          </p:cNvSpPr>
          <p:nvPr>
            <p:ph idx="1"/>
          </p:nvPr>
        </p:nvSpPr>
        <p:spPr>
          <a:xfrm>
            <a:off x="685801" y="1815151"/>
            <a:ext cx="10131425" cy="4640239"/>
          </a:xfrm>
        </p:spPr>
        <p:txBody>
          <a:bodyPr>
            <a:normAutofit lnSpcReduction="10000"/>
          </a:bodyPr>
          <a:lstStyle/>
          <a:p>
            <a:r>
              <a:rPr lang="en-US" sz="2600" dirty="0" smtClean="0">
                <a:latin typeface="Comic Sans MS" panose="030F0702030302020204" pitchFamily="66" charset="0"/>
                <a:cs typeface="Arabic Typesetting" panose="03020402040406030203" pitchFamily="66" charset="-78"/>
              </a:rPr>
              <a:t>You </a:t>
            </a:r>
            <a:r>
              <a:rPr lang="en-US" sz="2600" dirty="0">
                <a:latin typeface="Comic Sans MS" panose="030F0702030302020204" pitchFamily="66" charset="0"/>
                <a:cs typeface="Arabic Typesetting" panose="03020402040406030203" pitchFamily="66" charset="-78"/>
              </a:rPr>
              <a:t>can see the </a:t>
            </a:r>
            <a:r>
              <a:rPr lang="en-US" sz="2600" i="1" dirty="0">
                <a:latin typeface="Comic Sans MS" panose="030F0702030302020204" pitchFamily="66" charset="0"/>
                <a:cs typeface="Arabic Typesetting" panose="03020402040406030203" pitchFamily="66" charset="-78"/>
              </a:rPr>
              <a:t>virtual bookshelves </a:t>
            </a:r>
            <a:r>
              <a:rPr lang="en-US" sz="2600" dirty="0">
                <a:latin typeface="Comic Sans MS" panose="030F0702030302020204" pitchFamily="66" charset="0"/>
                <a:cs typeface="Arabic Typesetting" panose="03020402040406030203" pitchFamily="66" charset="-78"/>
              </a:rPr>
              <a:t>of your students which, among other things, hold a record of their favorite books. </a:t>
            </a:r>
            <a:endParaRPr lang="en-US" sz="2600" dirty="0" smtClean="0">
              <a:latin typeface="Comic Sans MS" panose="030F0702030302020204" pitchFamily="66" charset="0"/>
              <a:cs typeface="Arabic Typesetting" panose="03020402040406030203" pitchFamily="66" charset="-78"/>
            </a:endParaRPr>
          </a:p>
          <a:p>
            <a:pPr marL="0" indent="0">
              <a:buNone/>
            </a:pPr>
            <a:endParaRPr lang="en-US" sz="2600" dirty="0" smtClean="0">
              <a:latin typeface="Comic Sans MS" panose="030F0702030302020204" pitchFamily="66" charset="0"/>
              <a:cs typeface="Arabic Typesetting" panose="03020402040406030203" pitchFamily="66" charset="-78"/>
            </a:endParaRPr>
          </a:p>
          <a:p>
            <a:r>
              <a:rPr lang="en-US" sz="2600" dirty="0" smtClean="0">
                <a:latin typeface="Comic Sans MS" panose="030F0702030302020204" pitchFamily="66" charset="0"/>
                <a:cs typeface="Arabic Typesetting" panose="03020402040406030203" pitchFamily="66" charset="-78"/>
              </a:rPr>
              <a:t>You </a:t>
            </a:r>
            <a:r>
              <a:rPr lang="en-US" sz="2600" dirty="0">
                <a:latin typeface="Comic Sans MS" panose="030F0702030302020204" pitchFamily="66" charset="0"/>
                <a:cs typeface="Arabic Typesetting" panose="03020402040406030203" pitchFamily="66" charset="-78"/>
              </a:rPr>
              <a:t>are able to see their </a:t>
            </a:r>
            <a:r>
              <a:rPr lang="en-US" sz="2600" i="1" dirty="0">
                <a:latin typeface="Comic Sans MS" panose="030F0702030302020204" pitchFamily="66" charset="0"/>
                <a:cs typeface="Arabic Typesetting" panose="03020402040406030203" pitchFamily="66" charset="-78"/>
              </a:rPr>
              <a:t>reading history</a:t>
            </a:r>
            <a:r>
              <a:rPr lang="en-US" sz="2600" dirty="0">
                <a:latin typeface="Comic Sans MS" panose="030F0702030302020204" pitchFamily="66" charset="0"/>
                <a:cs typeface="Arabic Typesetting" panose="03020402040406030203" pitchFamily="66" charset="-78"/>
              </a:rPr>
              <a:t> and can track their </a:t>
            </a:r>
            <a:r>
              <a:rPr lang="en-US" sz="2600" dirty="0" smtClean="0">
                <a:latin typeface="Comic Sans MS" panose="030F0702030302020204" pitchFamily="66" charset="0"/>
                <a:cs typeface="Arabic Typesetting" panose="03020402040406030203" pitchFamily="66" charset="-78"/>
              </a:rPr>
              <a:t>progress.  Information is provided on </a:t>
            </a:r>
            <a:r>
              <a:rPr lang="en-US" sz="2600" dirty="0">
                <a:latin typeface="Comic Sans MS" panose="030F0702030302020204" pitchFamily="66" charset="0"/>
                <a:cs typeface="Arabic Typesetting" panose="03020402040406030203" pitchFamily="66" charset="-78"/>
              </a:rPr>
              <a:t>the </a:t>
            </a:r>
            <a:r>
              <a:rPr lang="en-US" sz="2600" i="1" dirty="0">
                <a:latin typeface="Comic Sans MS" panose="030F0702030302020204" pitchFamily="66" charset="0"/>
                <a:cs typeface="Arabic Typesetting" panose="03020402040406030203" pitchFamily="66" charset="-78"/>
              </a:rPr>
              <a:t>Reading Level of the books</a:t>
            </a:r>
            <a:r>
              <a:rPr lang="en-US" sz="2600" dirty="0">
                <a:latin typeface="Comic Sans MS" panose="030F0702030302020204" pitchFamily="66" charset="0"/>
                <a:cs typeface="Arabic Typesetting" panose="03020402040406030203" pitchFamily="66" charset="-78"/>
              </a:rPr>
              <a:t> they are reading </a:t>
            </a:r>
            <a:r>
              <a:rPr lang="en-US" sz="2600" dirty="0" smtClean="0">
                <a:latin typeface="Comic Sans MS" panose="030F0702030302020204" pitchFamily="66" charset="0"/>
                <a:cs typeface="Arabic Typesetting" panose="03020402040406030203" pitchFamily="66" charset="-78"/>
              </a:rPr>
              <a:t>to </a:t>
            </a:r>
            <a:r>
              <a:rPr lang="en-US" sz="2600" dirty="0">
                <a:latin typeface="Comic Sans MS" panose="030F0702030302020204" pitchFamily="66" charset="0"/>
                <a:cs typeface="Arabic Typesetting" panose="03020402040406030203" pitchFamily="66" charset="-78"/>
              </a:rPr>
              <a:t>help you assess if they are regularly reading at, below, or above their comprehension level. </a:t>
            </a:r>
            <a:endParaRPr lang="en-US" sz="2600" dirty="0" smtClean="0">
              <a:latin typeface="Comic Sans MS" panose="030F0702030302020204" pitchFamily="66" charset="0"/>
              <a:cs typeface="Arabic Typesetting" panose="03020402040406030203" pitchFamily="66" charset="-78"/>
            </a:endParaRPr>
          </a:p>
          <a:p>
            <a:pPr marL="0" indent="0">
              <a:buNone/>
            </a:pPr>
            <a:endParaRPr lang="en-US" sz="2600" dirty="0" smtClean="0">
              <a:latin typeface="Comic Sans MS" panose="030F0702030302020204" pitchFamily="66" charset="0"/>
              <a:cs typeface="Arabic Typesetting" panose="03020402040406030203" pitchFamily="66" charset="-78"/>
            </a:endParaRPr>
          </a:p>
          <a:p>
            <a:r>
              <a:rPr lang="en-US" sz="2600" dirty="0" smtClean="0">
                <a:latin typeface="Comic Sans MS" panose="030F0702030302020204" pitchFamily="66" charset="0"/>
                <a:cs typeface="Arabic Typesetting" panose="03020402040406030203" pitchFamily="66" charset="-78"/>
              </a:rPr>
              <a:t>In </a:t>
            </a:r>
            <a:r>
              <a:rPr lang="en-US" sz="2600" dirty="0">
                <a:latin typeface="Comic Sans MS" panose="030F0702030302020204" pitchFamily="66" charset="0"/>
                <a:cs typeface="Arabic Typesetting" panose="03020402040406030203" pitchFamily="66" charset="-78"/>
              </a:rPr>
              <a:t>summary, </a:t>
            </a:r>
            <a:r>
              <a:rPr lang="en-US" sz="2600" dirty="0" smtClean="0">
                <a:latin typeface="Comic Sans MS" panose="030F0702030302020204" pitchFamily="66" charset="0"/>
                <a:cs typeface="Arabic Typesetting" panose="03020402040406030203" pitchFamily="66" charset="-78"/>
              </a:rPr>
              <a:t>information is </a:t>
            </a:r>
            <a:r>
              <a:rPr lang="en-US" sz="2600" dirty="0" err="1" smtClean="0">
                <a:latin typeface="Comic Sans MS" panose="030F0702030302020204" pitchFamily="66" charset="0"/>
                <a:cs typeface="Arabic Typesetting" panose="03020402040406030203" pitchFamily="66" charset="-78"/>
              </a:rPr>
              <a:t>provided,and</a:t>
            </a:r>
            <a:r>
              <a:rPr lang="en-US" sz="2600" dirty="0" smtClean="0">
                <a:latin typeface="Comic Sans MS" panose="030F0702030302020204" pitchFamily="66" charset="0"/>
                <a:cs typeface="Arabic Typesetting" panose="03020402040406030203" pitchFamily="66" charset="-78"/>
              </a:rPr>
              <a:t> </a:t>
            </a:r>
            <a:r>
              <a:rPr lang="en-US" sz="2600" dirty="0">
                <a:latin typeface="Comic Sans MS" panose="030F0702030302020204" pitchFamily="66" charset="0"/>
                <a:cs typeface="Arabic Typesetting" panose="03020402040406030203" pitchFamily="66" charset="-78"/>
              </a:rPr>
              <a:t>tools to effectively and efficiently manage your students' reading curriculum. </a:t>
            </a:r>
          </a:p>
          <a:p>
            <a:endParaRPr lang="en-US" sz="2400" dirty="0"/>
          </a:p>
        </p:txBody>
      </p:sp>
    </p:spTree>
    <p:extLst>
      <p:ext uri="{BB962C8B-B14F-4D97-AF65-F5344CB8AC3E}">
        <p14:creationId xmlns:p14="http://schemas.microsoft.com/office/powerpoint/2010/main" val="855294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Tracking reading</a:t>
            </a:r>
            <a:endParaRPr lang="en-US" dirty="0">
              <a:latin typeface="Comic Sans MS" panose="030F0702030302020204" pitchFamily="66" charset="0"/>
            </a:endParaRPr>
          </a:p>
        </p:txBody>
      </p:sp>
      <p:sp>
        <p:nvSpPr>
          <p:cNvPr id="3" name="Content Placeholder 2"/>
          <p:cNvSpPr>
            <a:spLocks noGrp="1"/>
          </p:cNvSpPr>
          <p:nvPr>
            <p:ph idx="1"/>
          </p:nvPr>
        </p:nvSpPr>
        <p:spPr>
          <a:xfrm>
            <a:off x="412845" y="4776717"/>
            <a:ext cx="10131425" cy="1760562"/>
          </a:xfrm>
        </p:spPr>
        <p:txBody>
          <a:bodyPr/>
          <a:lstStyle/>
          <a:p>
            <a:r>
              <a:rPr lang="en-US" sz="2800" dirty="0">
                <a:latin typeface="Comic Sans MS" panose="030F0702030302020204" pitchFamily="66" charset="0"/>
              </a:rPr>
              <a:t>When you search for a book from </a:t>
            </a:r>
            <a:r>
              <a:rPr lang="en-US" sz="2800" dirty="0" smtClean="0">
                <a:latin typeface="Comic Sans MS" panose="030F0702030302020204" pitchFamily="66" charset="0"/>
              </a:rPr>
              <a:t>the </a:t>
            </a:r>
            <a:r>
              <a:rPr lang="en-US" sz="2800" dirty="0">
                <a:latin typeface="Comic Sans MS" panose="030F0702030302020204" pitchFamily="66" charset="0"/>
              </a:rPr>
              <a:t>Search field, the results will include the book's unique Lexile® measure</a:t>
            </a:r>
            <a:r>
              <a:rPr lang="en-US" sz="2800" dirty="0" smtClean="0">
                <a:latin typeface="Comic Sans MS" panose="030F0702030302020204" pitchFamily="66" charset="0"/>
              </a:rPr>
              <a:t>.</a:t>
            </a:r>
          </a:p>
          <a:p>
            <a:endParaRPr lang="en-US" sz="2800" dirty="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91367" y="310565"/>
            <a:ext cx="5991367" cy="3784534"/>
          </a:xfrm>
          <a:prstGeom prst="rect">
            <a:avLst/>
          </a:prstGeom>
        </p:spPr>
      </p:pic>
    </p:spTree>
    <p:extLst>
      <p:ext uri="{BB962C8B-B14F-4D97-AF65-F5344CB8AC3E}">
        <p14:creationId xmlns:p14="http://schemas.microsoft.com/office/powerpoint/2010/main" val="743917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78472" y="106064"/>
            <a:ext cx="5199797" cy="2334049"/>
          </a:xfrm>
          <a:prstGeom prst="rect">
            <a:avLst/>
          </a:prstGeom>
        </p:spPr>
      </p:pic>
      <p:sp>
        <p:nvSpPr>
          <p:cNvPr id="2" name="Title 1"/>
          <p:cNvSpPr>
            <a:spLocks noGrp="1"/>
          </p:cNvSpPr>
          <p:nvPr>
            <p:ph type="title"/>
          </p:nvPr>
        </p:nvSpPr>
        <p:spPr>
          <a:xfrm>
            <a:off x="685802" y="609600"/>
            <a:ext cx="5196384" cy="1456267"/>
          </a:xfrm>
        </p:spPr>
        <p:txBody>
          <a:bodyPr/>
          <a:lstStyle/>
          <a:p>
            <a:pPr fontAlgn="base"/>
            <a:r>
              <a:rPr lang="en-US" dirty="0">
                <a:latin typeface="Comic Sans MS" panose="030F0702030302020204" pitchFamily="66" charset="0"/>
              </a:rPr>
              <a:t>How safe is </a:t>
            </a:r>
            <a:r>
              <a:rPr lang="en-US" dirty="0" err="1">
                <a:latin typeface="Comic Sans MS" panose="030F0702030302020204" pitchFamily="66" charset="0"/>
              </a:rPr>
              <a:t>Biblionasium</a:t>
            </a:r>
            <a:r>
              <a:rPr lang="en-US" dirty="0">
                <a:latin typeface="Comic Sans MS" panose="030F0702030302020204" pitchFamily="66" charset="0"/>
              </a:rPr>
              <a:t>?</a:t>
            </a:r>
            <a:endParaRPr lang="en-US" b="1" dirty="0">
              <a:latin typeface="Comic Sans MS" panose="030F0702030302020204" pitchFamily="66" charset="0"/>
            </a:endParaRPr>
          </a:p>
        </p:txBody>
      </p:sp>
      <p:sp>
        <p:nvSpPr>
          <p:cNvPr id="3" name="Content Placeholder 2"/>
          <p:cNvSpPr>
            <a:spLocks noGrp="1"/>
          </p:cNvSpPr>
          <p:nvPr>
            <p:ph idx="1"/>
          </p:nvPr>
        </p:nvSpPr>
        <p:spPr>
          <a:xfrm>
            <a:off x="685802" y="2226329"/>
            <a:ext cx="10131425" cy="4433778"/>
          </a:xfrm>
        </p:spPr>
        <p:txBody>
          <a:bodyPr>
            <a:normAutofit/>
          </a:bodyPr>
          <a:lstStyle/>
          <a:p>
            <a:pPr fontAlgn="base"/>
            <a:endParaRPr lang="en-US" sz="2000" dirty="0" smtClean="0"/>
          </a:p>
          <a:p>
            <a:pPr fontAlgn="base"/>
            <a:r>
              <a:rPr lang="en-US" sz="2000" dirty="0" err="1" smtClean="0">
                <a:latin typeface="Comic Sans MS" panose="030F0702030302020204" pitchFamily="66" charset="0"/>
              </a:rPr>
              <a:t>Biblionasium</a:t>
            </a:r>
            <a:r>
              <a:rPr lang="en-US" sz="2000" dirty="0" smtClean="0">
                <a:latin typeface="Comic Sans MS" panose="030F0702030302020204" pitchFamily="66" charset="0"/>
              </a:rPr>
              <a:t> </a:t>
            </a:r>
            <a:r>
              <a:rPr lang="en-US" sz="2000" dirty="0">
                <a:latin typeface="Comic Sans MS" panose="030F0702030302020204" pitchFamily="66" charset="0"/>
              </a:rPr>
              <a:t>has taken aggressive measures to keep </a:t>
            </a:r>
            <a:r>
              <a:rPr lang="en-US" sz="2000" dirty="0" smtClean="0">
                <a:latin typeface="Comic Sans MS" panose="030F0702030302020204" pitchFamily="66" charset="0"/>
              </a:rPr>
              <a:t> </a:t>
            </a:r>
            <a:r>
              <a:rPr lang="en-US" sz="2000" dirty="0">
                <a:latin typeface="Comic Sans MS" panose="030F0702030302020204" pitchFamily="66" charset="0"/>
              </a:rPr>
              <a:t>information safe.  </a:t>
            </a:r>
            <a:r>
              <a:rPr lang="en-US" sz="2000" dirty="0" smtClean="0">
                <a:latin typeface="Comic Sans MS" panose="030F0702030302020204" pitchFamily="66" charset="0"/>
              </a:rPr>
              <a:t>Data </a:t>
            </a:r>
            <a:r>
              <a:rPr lang="en-US" sz="2000" dirty="0">
                <a:latin typeface="Comic Sans MS" panose="030F0702030302020204" pitchFamily="66" charset="0"/>
              </a:rPr>
              <a:t>is stored on secure servers and </a:t>
            </a:r>
            <a:r>
              <a:rPr lang="en-US" sz="2000" dirty="0" smtClean="0">
                <a:latin typeface="Comic Sans MS" panose="030F0702030302020204" pitchFamily="66" charset="0"/>
              </a:rPr>
              <a:t>industry </a:t>
            </a:r>
            <a:r>
              <a:rPr lang="en-US" sz="2000" dirty="0">
                <a:latin typeface="Comic Sans MS" panose="030F0702030302020204" pitchFamily="66" charset="0"/>
              </a:rPr>
              <a:t>standards </a:t>
            </a:r>
            <a:r>
              <a:rPr lang="en-US" sz="2000" dirty="0" smtClean="0">
                <a:latin typeface="Comic Sans MS" panose="030F0702030302020204" pitchFamily="66" charset="0"/>
              </a:rPr>
              <a:t>are used to </a:t>
            </a:r>
            <a:r>
              <a:rPr lang="en-US" sz="2000" dirty="0">
                <a:latin typeface="Comic Sans MS" panose="030F0702030302020204" pitchFamily="66" charset="0"/>
              </a:rPr>
              <a:t>protect against hacking.</a:t>
            </a:r>
          </a:p>
          <a:p>
            <a:pPr fontAlgn="base"/>
            <a:r>
              <a:rPr lang="en-US" sz="2000" dirty="0" smtClean="0">
                <a:latin typeface="Comic Sans MS" panose="030F0702030302020204" pitchFamily="66" charset="0"/>
              </a:rPr>
              <a:t>Only </a:t>
            </a:r>
            <a:r>
              <a:rPr lang="en-US" sz="2000" dirty="0">
                <a:latin typeface="Comic Sans MS" panose="030F0702030302020204" pitchFamily="66" charset="0"/>
              </a:rPr>
              <a:t>approved friends and </a:t>
            </a:r>
            <a:r>
              <a:rPr lang="en-US" sz="2000" dirty="0" smtClean="0">
                <a:latin typeface="Comic Sans MS" panose="030F0702030302020204" pitchFamily="66" charset="0"/>
              </a:rPr>
              <a:t>the </a:t>
            </a:r>
            <a:r>
              <a:rPr lang="en-US" sz="2000" dirty="0">
                <a:latin typeface="Comic Sans MS" panose="030F0702030302020204" pitchFamily="66" charset="0"/>
              </a:rPr>
              <a:t>child’s registered educator can see </a:t>
            </a:r>
            <a:r>
              <a:rPr lang="en-US" sz="2000" dirty="0" smtClean="0">
                <a:latin typeface="Comic Sans MS" panose="030F0702030302020204" pitchFamily="66" charset="0"/>
              </a:rPr>
              <a:t>the </a:t>
            </a:r>
            <a:r>
              <a:rPr lang="en-US" sz="2000" dirty="0">
                <a:latin typeface="Comic Sans MS" panose="030F0702030302020204" pitchFamily="66" charset="0"/>
              </a:rPr>
              <a:t>child’s name and school.  Other signed-in users can see </a:t>
            </a:r>
            <a:r>
              <a:rPr lang="en-US" sz="2000" dirty="0" smtClean="0">
                <a:latin typeface="Comic Sans MS" panose="030F0702030302020204" pitchFamily="66" charset="0"/>
              </a:rPr>
              <a:t>the </a:t>
            </a:r>
            <a:r>
              <a:rPr lang="en-US" sz="2000" dirty="0">
                <a:latin typeface="Comic Sans MS" panose="030F0702030302020204" pitchFamily="66" charset="0"/>
              </a:rPr>
              <a:t>child’s anonymous username, books, and other non-personal information.  People who are not signed in to </a:t>
            </a:r>
            <a:r>
              <a:rPr lang="en-US" sz="2000" dirty="0" err="1">
                <a:latin typeface="Comic Sans MS" panose="030F0702030302020204" pitchFamily="66" charset="0"/>
              </a:rPr>
              <a:t>Biblionasium</a:t>
            </a:r>
            <a:r>
              <a:rPr lang="en-US" sz="2000" dirty="0">
                <a:latin typeface="Comic Sans MS" panose="030F0702030302020204" pitchFamily="66" charset="0"/>
              </a:rPr>
              <a:t> are unable to see any information on the site. </a:t>
            </a:r>
          </a:p>
          <a:p>
            <a:pPr fontAlgn="base"/>
            <a:r>
              <a:rPr lang="en-US" sz="2000" dirty="0" smtClean="0">
                <a:latin typeface="Comic Sans MS" panose="030F0702030302020204" pitchFamily="66" charset="0"/>
              </a:rPr>
              <a:t>Using an </a:t>
            </a:r>
            <a:r>
              <a:rPr lang="en-US" sz="2000" dirty="0">
                <a:latin typeface="Comic Sans MS" panose="030F0702030302020204" pitchFamily="66" charset="0"/>
              </a:rPr>
              <a:t>anonymous username is one of the ways </a:t>
            </a:r>
            <a:r>
              <a:rPr lang="en-US" sz="2000" dirty="0" smtClean="0">
                <a:latin typeface="Comic Sans MS" panose="030F0702030302020204" pitchFamily="66" charset="0"/>
              </a:rPr>
              <a:t>the child’s identity is kept </a:t>
            </a:r>
            <a:r>
              <a:rPr lang="en-US" sz="2000" dirty="0">
                <a:latin typeface="Comic Sans MS" panose="030F0702030302020204" pitchFamily="66" charset="0"/>
              </a:rPr>
              <a:t>safe on </a:t>
            </a:r>
            <a:r>
              <a:rPr lang="en-US" sz="2000" dirty="0" err="1">
                <a:latin typeface="Comic Sans MS" panose="030F0702030302020204" pitchFamily="66" charset="0"/>
              </a:rPr>
              <a:t>Biblionasium</a:t>
            </a:r>
            <a:r>
              <a:rPr lang="en-US" sz="2000" dirty="0">
                <a:latin typeface="Comic Sans MS" panose="030F0702030302020204" pitchFamily="66" charset="0"/>
              </a:rPr>
              <a:t>.  The only people who know the kid behind the username are those who know </a:t>
            </a:r>
            <a:r>
              <a:rPr lang="en-US" sz="2000" dirty="0" smtClean="0">
                <a:latin typeface="Comic Sans MS" panose="030F0702030302020204" pitchFamily="66" charset="0"/>
              </a:rPr>
              <a:t>the </a:t>
            </a:r>
            <a:r>
              <a:rPr lang="en-US" sz="2000" dirty="0">
                <a:latin typeface="Comic Sans MS" panose="030F0702030302020204" pitchFamily="66" charset="0"/>
              </a:rPr>
              <a:t>child personally; friends connect with </a:t>
            </a:r>
            <a:r>
              <a:rPr lang="en-US" sz="2000" dirty="0" smtClean="0">
                <a:latin typeface="Comic Sans MS" panose="030F0702030302020204" pitchFamily="66" charset="0"/>
              </a:rPr>
              <a:t>one another via </a:t>
            </a:r>
            <a:r>
              <a:rPr lang="en-US" sz="2000" dirty="0">
                <a:latin typeface="Comic Sans MS" panose="030F0702030302020204" pitchFamily="66" charset="0"/>
              </a:rPr>
              <a:t>personal invitation.</a:t>
            </a:r>
          </a:p>
          <a:p>
            <a:endParaRPr lang="en-US" dirty="0"/>
          </a:p>
        </p:txBody>
      </p:sp>
    </p:spTree>
    <p:extLst>
      <p:ext uri="{BB962C8B-B14F-4D97-AF65-F5344CB8AC3E}">
        <p14:creationId xmlns:p14="http://schemas.microsoft.com/office/powerpoint/2010/main" val="2673492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983" y="685800"/>
            <a:ext cx="10131425" cy="1456267"/>
          </a:xfrm>
        </p:spPr>
        <p:txBody>
          <a:bodyPr/>
          <a:lstStyle/>
          <a:p>
            <a:r>
              <a:rPr lang="en-US" dirty="0" smtClean="0">
                <a:latin typeface="Comic Sans MS" panose="030F0702030302020204" pitchFamily="66" charset="0"/>
              </a:rPr>
              <a:t>How to start</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sz="2000" dirty="0" smtClean="0">
                <a:latin typeface="Comic Sans MS" panose="030F0702030302020204" pitchFamily="66" charset="0"/>
              </a:rPr>
              <a:t>With </a:t>
            </a:r>
            <a:r>
              <a:rPr lang="en-US" sz="2000" dirty="0">
                <a:latin typeface="Comic Sans MS" panose="030F0702030302020204" pitchFamily="66" charset="0"/>
              </a:rPr>
              <a:t>a parent and/or educator permission, children </a:t>
            </a:r>
            <a:r>
              <a:rPr lang="en-US" sz="2000" dirty="0" smtClean="0">
                <a:latin typeface="Comic Sans MS" panose="030F0702030302020204" pitchFamily="66" charset="0"/>
              </a:rPr>
              <a:t>may be </a:t>
            </a:r>
            <a:r>
              <a:rPr lang="en-US" sz="2000" dirty="0">
                <a:latin typeface="Comic Sans MS" panose="030F0702030302020204" pitchFamily="66" charset="0"/>
              </a:rPr>
              <a:t>given an </a:t>
            </a:r>
            <a:r>
              <a:rPr lang="en-US" sz="2000" dirty="0" smtClean="0">
                <a:latin typeface="Comic Sans MS" panose="030F0702030302020204" pitchFamily="66" charset="0"/>
              </a:rPr>
              <a:t>account</a:t>
            </a:r>
          </a:p>
          <a:p>
            <a:r>
              <a:rPr lang="en-US" sz="2000" dirty="0">
                <a:latin typeface="Comic Sans MS" panose="030F0702030302020204" pitchFamily="66" charset="0"/>
              </a:rPr>
              <a:t>Registered Educators may act in the place of parents to sign up a child</a:t>
            </a:r>
          </a:p>
          <a:p>
            <a:r>
              <a:rPr lang="en-US" sz="2400" dirty="0" smtClean="0"/>
              <a:t> Add a class</a:t>
            </a:r>
          </a:p>
          <a:p>
            <a:r>
              <a:rPr lang="en-US" sz="2400" dirty="0" smtClean="0"/>
              <a:t>Add students and assign a reading/Lexile Level and username</a:t>
            </a:r>
          </a:p>
          <a:p>
            <a:r>
              <a:rPr lang="en-US" sz="2400" dirty="0" smtClean="0"/>
              <a:t>Invite parents to connect (optional)</a:t>
            </a:r>
          </a:p>
          <a:p>
            <a:endParaRPr lang="en-US" dirty="0"/>
          </a:p>
        </p:txBody>
      </p:sp>
    </p:spTree>
    <p:extLst>
      <p:ext uri="{BB962C8B-B14F-4D97-AF65-F5344CB8AC3E}">
        <p14:creationId xmlns:p14="http://schemas.microsoft.com/office/powerpoint/2010/main" val="18441205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564E3CE91782418F1DD3B42AE42619" ma:contentTypeVersion="1" ma:contentTypeDescription="Create a new document." ma:contentTypeScope="" ma:versionID="9a62a4cf793eb087f60ec16e9feb0359">
  <xsd:schema xmlns:xsd="http://www.w3.org/2001/XMLSchema" xmlns:xs="http://www.w3.org/2001/XMLSchema" xmlns:p="http://schemas.microsoft.com/office/2006/metadata/properties" xmlns:ns1="http://schemas.microsoft.com/sharepoint/v3" targetNamespace="http://schemas.microsoft.com/office/2006/metadata/properties" ma:root="true" ma:fieldsID="48c5b5cd9b8d25ff6dd15848836f427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370C1CF-7F28-46A9-A93A-F661166C1916}"/>
</file>

<file path=customXml/itemProps2.xml><?xml version="1.0" encoding="utf-8"?>
<ds:datastoreItem xmlns:ds="http://schemas.openxmlformats.org/officeDocument/2006/customXml" ds:itemID="{626B592D-1158-4DC8-9EC3-911572373270}"/>
</file>

<file path=customXml/itemProps3.xml><?xml version="1.0" encoding="utf-8"?>
<ds:datastoreItem xmlns:ds="http://schemas.openxmlformats.org/officeDocument/2006/customXml" ds:itemID="{74A4AC3C-774B-432A-BC42-3B9DE35593DC}"/>
</file>

<file path=docProps/app.xml><?xml version="1.0" encoding="utf-8"?>
<Properties xmlns="http://schemas.openxmlformats.org/officeDocument/2006/extended-properties" xmlns:vt="http://schemas.openxmlformats.org/officeDocument/2006/docPropsVTypes">
  <TotalTime>53</TotalTime>
  <Words>415</Words>
  <Application>Microsoft Office PowerPoint</Application>
  <PresentationFormat>Widescreen</PresentationFormat>
  <Paragraphs>35</Paragraphs>
  <Slides>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Arabic Typesetting</vt:lpstr>
      <vt:lpstr>Arial</vt:lpstr>
      <vt:lpstr>Calibri</vt:lpstr>
      <vt:lpstr>Calibri Light</vt:lpstr>
      <vt:lpstr>Comic Sans MS</vt:lpstr>
      <vt:lpstr>Cordia New</vt:lpstr>
      <vt:lpstr>Celestial</vt:lpstr>
      <vt:lpstr>for motivating , encouraging and monitoring reading  </vt:lpstr>
      <vt:lpstr>What is Biblionasium? </vt:lpstr>
      <vt:lpstr>Why use biblionasium?</vt:lpstr>
      <vt:lpstr>What biblionasium can do for educators</vt:lpstr>
      <vt:lpstr>What kind of information do teachers see? </vt:lpstr>
      <vt:lpstr>Tracking reading</vt:lpstr>
      <vt:lpstr>How safe is Biblionasium?</vt:lpstr>
      <vt:lpstr>How to start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Biblionasium:   for motivating , encouraging and monitoring reading</dc:title>
  <dc:creator>Markowicz-Troy, Elena</dc:creator>
  <cp:lastModifiedBy>Patterson, Hannah</cp:lastModifiedBy>
  <cp:revision>18</cp:revision>
  <dcterms:modified xsi:type="dcterms:W3CDTF">2017-02-10T16:08:22Z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0x01010059564E3CE91782418F1DD3B42AE42619</vt:lpwstr>
  </property>
</Properties>
</file>